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7" autoAdjust="0"/>
    <p:restoredTop sz="94660"/>
  </p:normalViewPr>
  <p:slideViewPr>
    <p:cSldViewPr snapToGrid="0">
      <p:cViewPr varScale="1">
        <p:scale>
          <a:sx n="54" d="100"/>
          <a:sy n="54" d="100"/>
        </p:scale>
        <p:origin x="36" y="11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C92ACFC-A387-46E7-B935-9227BFE3E313}"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D6AB3-1DD9-4BCA-A376-D87389CA1B6E}" type="slidenum">
              <a:rPr lang="en-US" smtClean="0"/>
              <a:t>‹#›</a:t>
            </a:fld>
            <a:endParaRPr lang="en-US"/>
          </a:p>
        </p:txBody>
      </p:sp>
    </p:spTree>
    <p:extLst>
      <p:ext uri="{BB962C8B-B14F-4D97-AF65-F5344CB8AC3E}">
        <p14:creationId xmlns:p14="http://schemas.microsoft.com/office/powerpoint/2010/main" val="2369092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2ACFC-A387-46E7-B935-9227BFE3E313}"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D6AB3-1DD9-4BCA-A376-D87389CA1B6E}" type="slidenum">
              <a:rPr lang="en-US" smtClean="0"/>
              <a:t>‹#›</a:t>
            </a:fld>
            <a:endParaRPr lang="en-US"/>
          </a:p>
        </p:txBody>
      </p:sp>
    </p:spTree>
    <p:extLst>
      <p:ext uri="{BB962C8B-B14F-4D97-AF65-F5344CB8AC3E}">
        <p14:creationId xmlns:p14="http://schemas.microsoft.com/office/powerpoint/2010/main" val="2904459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2ACFC-A387-46E7-B935-9227BFE3E313}"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D6AB3-1DD9-4BCA-A376-D87389CA1B6E}" type="slidenum">
              <a:rPr lang="en-US" smtClean="0"/>
              <a:t>‹#›</a:t>
            </a:fld>
            <a:endParaRPr lang="en-US"/>
          </a:p>
        </p:txBody>
      </p:sp>
    </p:spTree>
    <p:extLst>
      <p:ext uri="{BB962C8B-B14F-4D97-AF65-F5344CB8AC3E}">
        <p14:creationId xmlns:p14="http://schemas.microsoft.com/office/powerpoint/2010/main" val="229534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2ACFC-A387-46E7-B935-9227BFE3E313}"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D6AB3-1DD9-4BCA-A376-D87389CA1B6E}" type="slidenum">
              <a:rPr lang="en-US" smtClean="0"/>
              <a:t>‹#›</a:t>
            </a:fld>
            <a:endParaRPr lang="en-US"/>
          </a:p>
        </p:txBody>
      </p:sp>
    </p:spTree>
    <p:extLst>
      <p:ext uri="{BB962C8B-B14F-4D97-AF65-F5344CB8AC3E}">
        <p14:creationId xmlns:p14="http://schemas.microsoft.com/office/powerpoint/2010/main" val="107372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CC92ACFC-A387-46E7-B935-9227BFE3E313}"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D6AB3-1DD9-4BCA-A376-D87389CA1B6E}" type="slidenum">
              <a:rPr lang="en-US" smtClean="0"/>
              <a:t>‹#›</a:t>
            </a:fld>
            <a:endParaRPr lang="en-US"/>
          </a:p>
        </p:txBody>
      </p:sp>
    </p:spTree>
    <p:extLst>
      <p:ext uri="{BB962C8B-B14F-4D97-AF65-F5344CB8AC3E}">
        <p14:creationId xmlns:p14="http://schemas.microsoft.com/office/powerpoint/2010/main" val="287358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92ACFC-A387-46E7-B935-9227BFE3E313}"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D6AB3-1DD9-4BCA-A376-D87389CA1B6E}" type="slidenum">
              <a:rPr lang="en-US" smtClean="0"/>
              <a:t>‹#›</a:t>
            </a:fld>
            <a:endParaRPr lang="en-US"/>
          </a:p>
        </p:txBody>
      </p:sp>
    </p:spTree>
    <p:extLst>
      <p:ext uri="{BB962C8B-B14F-4D97-AF65-F5344CB8AC3E}">
        <p14:creationId xmlns:p14="http://schemas.microsoft.com/office/powerpoint/2010/main" val="3516480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92ACFC-A387-46E7-B935-9227BFE3E313}"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4D6AB3-1DD9-4BCA-A376-D87389CA1B6E}" type="slidenum">
              <a:rPr lang="en-US" smtClean="0"/>
              <a:t>‹#›</a:t>
            </a:fld>
            <a:endParaRPr lang="en-US"/>
          </a:p>
        </p:txBody>
      </p:sp>
    </p:spTree>
    <p:extLst>
      <p:ext uri="{BB962C8B-B14F-4D97-AF65-F5344CB8AC3E}">
        <p14:creationId xmlns:p14="http://schemas.microsoft.com/office/powerpoint/2010/main" val="2723647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92ACFC-A387-46E7-B935-9227BFE3E313}"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4D6AB3-1DD9-4BCA-A376-D87389CA1B6E}" type="slidenum">
              <a:rPr lang="en-US" smtClean="0"/>
              <a:t>‹#›</a:t>
            </a:fld>
            <a:endParaRPr lang="en-US"/>
          </a:p>
        </p:txBody>
      </p:sp>
    </p:spTree>
    <p:extLst>
      <p:ext uri="{BB962C8B-B14F-4D97-AF65-F5344CB8AC3E}">
        <p14:creationId xmlns:p14="http://schemas.microsoft.com/office/powerpoint/2010/main" val="2486583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92ACFC-A387-46E7-B935-9227BFE3E313}"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4D6AB3-1DD9-4BCA-A376-D87389CA1B6E}" type="slidenum">
              <a:rPr lang="en-US" smtClean="0"/>
              <a:t>‹#›</a:t>
            </a:fld>
            <a:endParaRPr lang="en-US"/>
          </a:p>
        </p:txBody>
      </p:sp>
    </p:spTree>
    <p:extLst>
      <p:ext uri="{BB962C8B-B14F-4D97-AF65-F5344CB8AC3E}">
        <p14:creationId xmlns:p14="http://schemas.microsoft.com/office/powerpoint/2010/main" val="3096053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2ACFC-A387-46E7-B935-9227BFE3E313}"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D6AB3-1DD9-4BCA-A376-D87389CA1B6E}" type="slidenum">
              <a:rPr lang="en-US" smtClean="0"/>
              <a:t>‹#›</a:t>
            </a:fld>
            <a:endParaRPr lang="en-US"/>
          </a:p>
        </p:txBody>
      </p:sp>
    </p:spTree>
    <p:extLst>
      <p:ext uri="{BB962C8B-B14F-4D97-AF65-F5344CB8AC3E}">
        <p14:creationId xmlns:p14="http://schemas.microsoft.com/office/powerpoint/2010/main" val="106434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2ACFC-A387-46E7-B935-9227BFE3E313}"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D6AB3-1DD9-4BCA-A376-D87389CA1B6E}" type="slidenum">
              <a:rPr lang="en-US" smtClean="0"/>
              <a:t>‹#›</a:t>
            </a:fld>
            <a:endParaRPr lang="en-US"/>
          </a:p>
        </p:txBody>
      </p:sp>
    </p:spTree>
    <p:extLst>
      <p:ext uri="{BB962C8B-B14F-4D97-AF65-F5344CB8AC3E}">
        <p14:creationId xmlns:p14="http://schemas.microsoft.com/office/powerpoint/2010/main" val="3121946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325994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92ACFC-A387-46E7-B935-9227BFE3E313}" type="datetimeFigureOut">
              <a:rPr lang="en-US" smtClean="0"/>
              <a:t>11/25/2019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4D6AB3-1DD9-4BCA-A376-D87389CA1B6E}" type="slidenum">
              <a:rPr lang="en-US" smtClean="0"/>
              <a:t>‹#›</a:t>
            </a:fld>
            <a:endParaRPr lang="en-US"/>
          </a:p>
        </p:txBody>
      </p:sp>
    </p:spTree>
    <p:extLst>
      <p:ext uri="{BB962C8B-B14F-4D97-AF65-F5344CB8AC3E}">
        <p14:creationId xmlns:p14="http://schemas.microsoft.com/office/powerpoint/2010/main" val="2040003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Earned Income Tax Credit</a:t>
            </a:r>
          </a:p>
        </p:txBody>
      </p:sp>
      <p:sp>
        <p:nvSpPr>
          <p:cNvPr id="3" name="Content Placeholder 2"/>
          <p:cNvSpPr>
            <a:spLocks noGrp="1"/>
          </p:cNvSpPr>
          <p:nvPr>
            <p:ph idx="1"/>
          </p:nvPr>
        </p:nvSpPr>
        <p:spPr>
          <a:xfrm>
            <a:off x="838200" y="1493468"/>
            <a:ext cx="6019800" cy="3813642"/>
          </a:xfrm>
        </p:spPr>
        <p:txBody>
          <a:bodyPr>
            <a:normAutofit fontScale="92500"/>
          </a:bodyPr>
          <a:lstStyle/>
          <a:p>
            <a:pPr marL="0" indent="0">
              <a:buNone/>
            </a:pPr>
            <a:r>
              <a:rPr lang="en-US" sz="3600" dirty="0"/>
              <a:t>The state earned income tax credit (EITC) assists families and in some states, adults without dependent children, by reducing qualifying taxpayers’ tax liability based on income level, marital status and number of dependent children.</a:t>
            </a:r>
          </a:p>
        </p:txBody>
      </p:sp>
      <p:sp>
        <p:nvSpPr>
          <p:cNvPr id="14" name="TextBox 13"/>
          <p:cNvSpPr txBox="1"/>
          <p:nvPr/>
        </p:nvSpPr>
        <p:spPr>
          <a:xfrm>
            <a:off x="7129272" y="1436980"/>
            <a:ext cx="6063996" cy="1569660"/>
          </a:xfrm>
          <a:prstGeom prst="rect">
            <a:avLst/>
          </a:prstGeom>
          <a:noFill/>
        </p:spPr>
        <p:txBody>
          <a:bodyPr wrap="square" rtlCol="0">
            <a:spAutoFit/>
          </a:bodyPr>
          <a:lstStyle/>
          <a:p>
            <a:r>
              <a:rPr lang="en-US" sz="9600" b="1" dirty="0">
                <a:solidFill>
                  <a:srgbClr val="CC0000"/>
                </a:solidFill>
                <a:latin typeface="Tw Cen MT Condensed" panose="020B0606020104020203" pitchFamily="34" charset="0"/>
              </a:rPr>
              <a:t>9.4 million</a:t>
            </a:r>
            <a:endParaRPr lang="en-US" sz="8800" b="1" dirty="0">
              <a:solidFill>
                <a:srgbClr val="CC0000"/>
              </a:solidFill>
              <a:latin typeface="Tw Cen MT Condensed" panose="020B0606020104020203" pitchFamily="34" charset="0"/>
            </a:endParaRPr>
          </a:p>
        </p:txBody>
      </p:sp>
      <p:sp>
        <p:nvSpPr>
          <p:cNvPr id="15" name="TextBox 14"/>
          <p:cNvSpPr txBox="1"/>
          <p:nvPr/>
        </p:nvSpPr>
        <p:spPr>
          <a:xfrm>
            <a:off x="8478774" y="2752932"/>
            <a:ext cx="3713226" cy="2062103"/>
          </a:xfrm>
          <a:prstGeom prst="rect">
            <a:avLst/>
          </a:prstGeom>
          <a:noFill/>
        </p:spPr>
        <p:txBody>
          <a:bodyPr wrap="square" rtlCol="0">
            <a:spAutoFit/>
          </a:bodyPr>
          <a:lstStyle/>
          <a:p>
            <a:r>
              <a:rPr lang="en-US" sz="3200" b="1" dirty="0">
                <a:solidFill>
                  <a:srgbClr val="CC0000"/>
                </a:solidFill>
                <a:latin typeface="Tw Cen MT Condensed" panose="020B0606020104020203" pitchFamily="34" charset="0"/>
              </a:rPr>
              <a:t>people in working families were raised above the poverty line by the EITC in 2017.</a:t>
            </a:r>
          </a:p>
        </p:txBody>
      </p:sp>
    </p:spTree>
    <p:extLst>
      <p:ext uri="{BB962C8B-B14F-4D97-AF65-F5344CB8AC3E}">
        <p14:creationId xmlns:p14="http://schemas.microsoft.com/office/powerpoint/2010/main" val="2512480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Earned Income Tax Credit</a:t>
            </a:r>
          </a:p>
        </p:txBody>
      </p:sp>
      <p:sp>
        <p:nvSpPr>
          <p:cNvPr id="3" name="Text Placeholder 2"/>
          <p:cNvSpPr>
            <a:spLocks noGrp="1"/>
          </p:cNvSpPr>
          <p:nvPr>
            <p:ph type="body" idx="1"/>
          </p:nvPr>
        </p:nvSpPr>
        <p:spPr>
          <a:xfrm>
            <a:off x="839787" y="1200818"/>
            <a:ext cx="5157787" cy="823912"/>
          </a:xfrm>
        </p:spPr>
        <p:txBody>
          <a:bodyPr>
            <a:normAutofit/>
          </a:bodyPr>
          <a:lstStyle/>
          <a:p>
            <a:r>
              <a:rPr lang="en-US" sz="2800" dirty="0">
                <a:solidFill>
                  <a:srgbClr val="C00000"/>
                </a:solidFill>
              </a:rPr>
              <a:t>Health Benefits</a:t>
            </a:r>
          </a:p>
        </p:txBody>
      </p:sp>
      <p:sp>
        <p:nvSpPr>
          <p:cNvPr id="4" name="Content Placeholder 3"/>
          <p:cNvSpPr>
            <a:spLocks noGrp="1"/>
          </p:cNvSpPr>
          <p:nvPr>
            <p:ph sz="half" idx="2"/>
          </p:nvPr>
        </p:nvSpPr>
        <p:spPr>
          <a:xfrm>
            <a:off x="839786" y="2060925"/>
            <a:ext cx="3570849" cy="3279171"/>
          </a:xfrm>
        </p:spPr>
        <p:txBody>
          <a:bodyPr>
            <a:normAutofit/>
          </a:bodyPr>
          <a:lstStyle/>
          <a:p>
            <a:r>
              <a:rPr lang="en-US" dirty="0"/>
              <a:t>Associated with decreased low-birthweight births</a:t>
            </a:r>
          </a:p>
          <a:p>
            <a:r>
              <a:rPr lang="en-US" dirty="0"/>
              <a:t>Increased breastfeeding rates</a:t>
            </a:r>
          </a:p>
          <a:p>
            <a:r>
              <a:rPr lang="en-US" dirty="0"/>
              <a:t>Improved maternal and child </a:t>
            </a:r>
            <a:r>
              <a:rPr lang="en-US" dirty="0" smtClean="0"/>
              <a:t>health</a:t>
            </a:r>
            <a:endParaRPr lang="en-US" dirty="0"/>
          </a:p>
        </p:txBody>
      </p:sp>
      <p:sp>
        <p:nvSpPr>
          <p:cNvPr id="5" name="Text Placeholder 4"/>
          <p:cNvSpPr>
            <a:spLocks noGrp="1"/>
          </p:cNvSpPr>
          <p:nvPr>
            <p:ph type="body" sz="quarter" idx="3"/>
          </p:nvPr>
        </p:nvSpPr>
        <p:spPr>
          <a:xfrm>
            <a:off x="4410635" y="1200818"/>
            <a:ext cx="5183188" cy="823912"/>
          </a:xfrm>
        </p:spPr>
        <p:txBody>
          <a:bodyPr>
            <a:normAutofit/>
          </a:bodyPr>
          <a:lstStyle/>
          <a:p>
            <a:r>
              <a:rPr lang="en-US" sz="2800" dirty="0">
                <a:solidFill>
                  <a:srgbClr val="C00000"/>
                </a:solidFill>
              </a:rPr>
              <a:t>Economic Benefits </a:t>
            </a:r>
          </a:p>
        </p:txBody>
      </p:sp>
      <p:sp>
        <p:nvSpPr>
          <p:cNvPr id="6" name="Content Placeholder 5"/>
          <p:cNvSpPr>
            <a:spLocks noGrp="1"/>
          </p:cNvSpPr>
          <p:nvPr>
            <p:ph sz="quarter" idx="4"/>
          </p:nvPr>
        </p:nvSpPr>
        <p:spPr>
          <a:xfrm>
            <a:off x="4410635" y="2060925"/>
            <a:ext cx="4370294" cy="3425475"/>
          </a:xfrm>
        </p:spPr>
        <p:txBody>
          <a:bodyPr>
            <a:normAutofit lnSpcReduction="10000"/>
          </a:bodyPr>
          <a:lstStyle/>
          <a:p>
            <a:r>
              <a:rPr lang="en-US" dirty="0"/>
              <a:t>Helped lift 9.4 million families out of poverty in 2017, including more than 5 million children</a:t>
            </a:r>
          </a:p>
          <a:p>
            <a:r>
              <a:rPr lang="en-US" dirty="0"/>
              <a:t>Reduced the severity of poverty for an additional 18.7 million families</a:t>
            </a:r>
          </a:p>
          <a:p>
            <a:r>
              <a:rPr lang="en-US" dirty="0"/>
              <a:t>Encourages single mothers to enter the work </a:t>
            </a:r>
            <a:r>
              <a:rPr lang="en-US" dirty="0" smtClean="0"/>
              <a:t>force</a:t>
            </a:r>
            <a:endParaRPr lang="en-US" dirty="0"/>
          </a:p>
        </p:txBody>
      </p:sp>
      <p:pic>
        <p:nvPicPr>
          <p:cNvPr id="4102" name="Picture 6" descr="Image result for black maternal health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2483" y="838037"/>
            <a:ext cx="2445776" cy="2445776"/>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Image result for groceries 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80929" y="3521088"/>
            <a:ext cx="3245531" cy="2166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2715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l="-662" t="8317" r="662" b="5067"/>
          <a:stretch/>
        </p:blipFill>
        <p:spPr>
          <a:xfrm>
            <a:off x="5923475" y="689794"/>
            <a:ext cx="6252073" cy="4967164"/>
          </a:xfrm>
          <a:prstGeom prst="rect">
            <a:avLst/>
          </a:prstGeom>
        </p:spPr>
      </p:pic>
      <p:sp>
        <p:nvSpPr>
          <p:cNvPr id="7" name="Title 6"/>
          <p:cNvSpPr>
            <a:spLocks noGrp="1"/>
          </p:cNvSpPr>
          <p:nvPr>
            <p:ph type="title"/>
          </p:nvPr>
        </p:nvSpPr>
        <p:spPr/>
        <p:txBody>
          <a:bodyPr/>
          <a:lstStyle/>
          <a:p>
            <a:r>
              <a:rPr lang="en-US" dirty="0"/>
              <a:t>Earned Income Tax Credit </a:t>
            </a:r>
          </a:p>
        </p:txBody>
      </p:sp>
      <p:sp>
        <p:nvSpPr>
          <p:cNvPr id="10" name="Content Placeholder 3"/>
          <p:cNvSpPr txBox="1">
            <a:spLocks/>
          </p:cNvSpPr>
          <p:nvPr/>
        </p:nvSpPr>
        <p:spPr>
          <a:xfrm>
            <a:off x="697992" y="1814753"/>
            <a:ext cx="5611368" cy="347047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29 states and D.C. have enacted a state-level EITC law </a:t>
            </a:r>
          </a:p>
          <a:p>
            <a:r>
              <a:rPr lang="en-US" dirty="0"/>
              <a:t>3 states and D.C. offer ETIC to workers without dependent children </a:t>
            </a:r>
          </a:p>
          <a:p>
            <a:r>
              <a:rPr lang="en-US" dirty="0"/>
              <a:t>New York and D.C. also offer EITC to non-custodial parents </a:t>
            </a:r>
          </a:p>
        </p:txBody>
      </p:sp>
      <p:sp>
        <p:nvSpPr>
          <p:cNvPr id="11" name="TextBox 10"/>
          <p:cNvSpPr txBox="1"/>
          <p:nvPr/>
        </p:nvSpPr>
        <p:spPr>
          <a:xfrm>
            <a:off x="9049512" y="5656958"/>
            <a:ext cx="3523488" cy="276999"/>
          </a:xfrm>
          <a:prstGeom prst="rect">
            <a:avLst/>
          </a:prstGeom>
          <a:noFill/>
        </p:spPr>
        <p:txBody>
          <a:bodyPr wrap="square" rtlCol="0">
            <a:spAutoFit/>
          </a:bodyPr>
          <a:lstStyle/>
          <a:p>
            <a:r>
              <a:rPr lang="en-US" sz="1200" dirty="0"/>
              <a:t>Center on Budget and Policy Priorities (CBPP)</a:t>
            </a:r>
          </a:p>
        </p:txBody>
      </p:sp>
    </p:spTree>
    <p:extLst>
      <p:ext uri="{BB962C8B-B14F-4D97-AF65-F5344CB8AC3E}">
        <p14:creationId xmlns:p14="http://schemas.microsoft.com/office/powerpoint/2010/main" val="3180736563"/>
      </p:ext>
    </p:extLst>
  </p:cSld>
  <p:clrMapOvr>
    <a:masterClrMapping/>
  </p:clrMapOvr>
</p:sld>
</file>

<file path=ppt/theme/theme1.xml><?xml version="1.0" encoding="utf-8"?>
<a:theme xmlns:a="http://schemas.openxmlformats.org/drawingml/2006/main" name="TFAH Slid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167</Words>
  <Application>Microsoft Office PowerPoint</Application>
  <PresentationFormat>Widescreen</PresentationFormat>
  <Paragraphs>18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Tw Cen MT Condensed</vt:lpstr>
      <vt:lpstr>TFAH Slide Theme</vt:lpstr>
      <vt:lpstr>Earned Income Tax Credit</vt:lpstr>
      <vt:lpstr>Earned Income Tax Credit</vt:lpstr>
      <vt:lpstr>Earned Income Tax Credit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Allison Herrity</dc:creator>
  <cp:lastModifiedBy>Allison Herrity</cp:lastModifiedBy>
  <cp:revision>8</cp:revision>
  <dcterms:created xsi:type="dcterms:W3CDTF">2019-10-29T15:24:28Z</dcterms:created>
  <dcterms:modified xsi:type="dcterms:W3CDTF">2019-11-25T16:06:58Z</dcterms:modified>
</cp:coreProperties>
</file>