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4A4A4A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92929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4A4A4A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92929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4A4A4A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68701" y="2362580"/>
            <a:ext cx="9025763" cy="280289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2738" y="2362580"/>
            <a:ext cx="5192140" cy="280289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4A4A4A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85095" y="854786"/>
            <a:ext cx="6417309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4A4A4A"/>
                </a:solidFill>
                <a:latin typeface="Book Antiqua"/>
                <a:cs typeface="Book Antiqu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30539" y="2768244"/>
            <a:ext cx="9024619" cy="536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92929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hyperlink" Target="https://en.wikipedia.org/wiki/The_Exhibit_of_American_Negroes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5722" y="5437175"/>
            <a:ext cx="15742919" cy="1803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375400" marR="5080" indent="-6363335">
              <a:lnSpc>
                <a:spcPct val="116599"/>
              </a:lnSpc>
              <a:spcBef>
                <a:spcPts val="100"/>
              </a:spcBef>
              <a:tabLst>
                <a:tab pos="3771900" algn="l"/>
                <a:tab pos="7324090" algn="l"/>
                <a:tab pos="12026265" algn="l"/>
                <a:tab pos="13077190" algn="l"/>
              </a:tabLst>
            </a:pPr>
            <a:r>
              <a:rPr dirty="0" spc="490">
                <a:solidFill>
                  <a:srgbClr val="000000"/>
                </a:solidFill>
              </a:rPr>
              <a:t>N</a:t>
            </a:r>
            <a:r>
              <a:rPr dirty="0" spc="495">
                <a:solidFill>
                  <a:srgbClr val="000000"/>
                </a:solidFill>
              </a:rPr>
              <a:t>O</a:t>
            </a:r>
            <a:r>
              <a:rPr dirty="0" spc="490">
                <a:solidFill>
                  <a:srgbClr val="000000"/>
                </a:solidFill>
              </a:rPr>
              <a:t>TABL</a:t>
            </a:r>
            <a:r>
              <a:rPr dirty="0" spc="-80">
                <a:solidFill>
                  <a:srgbClr val="000000"/>
                </a:solidFill>
              </a:rPr>
              <a:t>E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dirty="0" spc="395">
                <a:solidFill>
                  <a:srgbClr val="000000"/>
                </a:solidFill>
              </a:rPr>
              <a:t>A</a:t>
            </a:r>
            <a:r>
              <a:rPr dirty="0" spc="400">
                <a:solidFill>
                  <a:srgbClr val="000000"/>
                </a:solidFill>
              </a:rPr>
              <a:t>F</a:t>
            </a:r>
            <a:r>
              <a:rPr dirty="0" spc="390">
                <a:solidFill>
                  <a:srgbClr val="000000"/>
                </a:solidFill>
              </a:rPr>
              <a:t>RI</a:t>
            </a:r>
            <a:r>
              <a:rPr dirty="0" spc="395">
                <a:solidFill>
                  <a:srgbClr val="000000"/>
                </a:solidFill>
              </a:rPr>
              <a:t>CA</a:t>
            </a:r>
            <a:r>
              <a:rPr dirty="0" spc="-175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dirty="0" spc="455">
                <a:solidFill>
                  <a:srgbClr val="000000"/>
                </a:solidFill>
              </a:rPr>
              <a:t>A</a:t>
            </a:r>
            <a:r>
              <a:rPr dirty="0" spc="450">
                <a:solidFill>
                  <a:srgbClr val="000000"/>
                </a:solidFill>
              </a:rPr>
              <a:t>MERI</a:t>
            </a:r>
            <a:r>
              <a:rPr dirty="0" spc="455">
                <a:solidFill>
                  <a:srgbClr val="000000"/>
                </a:solidFill>
              </a:rPr>
              <a:t>CAN</a:t>
            </a:r>
            <a:r>
              <a:rPr dirty="0" spc="-114">
                <a:solidFill>
                  <a:srgbClr val="000000"/>
                </a:solidFill>
              </a:rPr>
              <a:t>S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dirty="0" spc="305">
                <a:solidFill>
                  <a:srgbClr val="000000"/>
                </a:solidFill>
              </a:rPr>
              <a:t>I</a:t>
            </a:r>
            <a:r>
              <a:rPr dirty="0" spc="-260">
                <a:solidFill>
                  <a:srgbClr val="000000"/>
                </a:solidFill>
              </a:rPr>
              <a:t>N</a:t>
            </a:r>
            <a:r>
              <a:rPr dirty="0">
                <a:solidFill>
                  <a:srgbClr val="000000"/>
                </a:solidFill>
              </a:rPr>
              <a:t>	</a:t>
            </a:r>
            <a:r>
              <a:rPr dirty="0" spc="509">
                <a:solidFill>
                  <a:srgbClr val="000000"/>
                </a:solidFill>
              </a:rPr>
              <a:t>P</a:t>
            </a:r>
            <a:r>
              <a:rPr dirty="0" spc="500">
                <a:solidFill>
                  <a:srgbClr val="000000"/>
                </a:solidFill>
              </a:rPr>
              <a:t>U</a:t>
            </a:r>
            <a:r>
              <a:rPr dirty="0" spc="505">
                <a:solidFill>
                  <a:srgbClr val="000000"/>
                </a:solidFill>
              </a:rPr>
              <a:t>BL</a:t>
            </a:r>
            <a:r>
              <a:rPr dirty="0" spc="500">
                <a:solidFill>
                  <a:srgbClr val="000000"/>
                </a:solidFill>
              </a:rPr>
              <a:t>I</a:t>
            </a:r>
            <a:r>
              <a:rPr dirty="0" spc="-65">
                <a:solidFill>
                  <a:srgbClr val="000000"/>
                </a:solidFill>
              </a:rPr>
              <a:t>C</a:t>
            </a:r>
            <a:r>
              <a:rPr dirty="0" spc="405">
                <a:solidFill>
                  <a:srgbClr val="000000"/>
                </a:solidFill>
              </a:rPr>
              <a:t> </a:t>
            </a:r>
            <a:r>
              <a:rPr dirty="0" spc="459">
                <a:solidFill>
                  <a:srgbClr val="000000"/>
                </a:solidFill>
              </a:rPr>
              <a:t>HE</a:t>
            </a:r>
            <a:r>
              <a:rPr dirty="0" spc="465">
                <a:solidFill>
                  <a:srgbClr val="000000"/>
                </a:solidFill>
              </a:rPr>
              <a:t>ALT</a:t>
            </a:r>
            <a:r>
              <a:rPr dirty="0" spc="-11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48995"/>
            <a:ext cx="7514844" cy="14051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283952" y="2101595"/>
            <a:ext cx="4220210" cy="9525"/>
          </a:xfrm>
          <a:custGeom>
            <a:avLst/>
            <a:gdLst/>
            <a:ahLst/>
            <a:cxnLst/>
            <a:rect l="l" t="t" r="r" b="b"/>
            <a:pathLst>
              <a:path w="4220209" h="9525">
                <a:moveTo>
                  <a:pt x="4219956" y="0"/>
                </a:moveTo>
                <a:lnTo>
                  <a:pt x="0" y="0"/>
                </a:lnTo>
                <a:lnTo>
                  <a:pt x="0" y="9144"/>
                </a:lnTo>
                <a:lnTo>
                  <a:pt x="4219956" y="9144"/>
                </a:lnTo>
                <a:lnTo>
                  <a:pt x="4219956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23887" cy="1028699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991093" y="2918886"/>
            <a:ext cx="9135110" cy="6885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5099"/>
              </a:lnSpc>
              <a:spcBef>
                <a:spcPts val="100"/>
              </a:spcBef>
            </a:pP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Social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epidemiologist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80">
                <a:solidFill>
                  <a:srgbClr val="292929"/>
                </a:solidFill>
                <a:latin typeface="Verdana"/>
                <a:cs typeface="Verdana"/>
              </a:rPr>
              <a:t>&amp;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0">
                <a:solidFill>
                  <a:srgbClr val="292929"/>
                </a:solidFill>
                <a:latin typeface="Verdana"/>
                <a:cs typeface="Verdana"/>
              </a:rPr>
              <a:t>researcher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known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for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developing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10">
                <a:solidFill>
                  <a:srgbClr val="292929"/>
                </a:solidFill>
                <a:latin typeface="Verdana"/>
                <a:cs typeface="Verdana"/>
              </a:rPr>
              <a:t>John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0">
                <a:solidFill>
                  <a:srgbClr val="292929"/>
                </a:solidFill>
                <a:latin typeface="Verdana"/>
                <a:cs typeface="Verdana"/>
              </a:rPr>
              <a:t>Henryism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60">
                <a:solidFill>
                  <a:srgbClr val="292929"/>
                </a:solidFill>
                <a:latin typeface="Verdana"/>
                <a:cs typeface="Verdana"/>
              </a:rPr>
              <a:t>Hypothesis:</a:t>
            </a:r>
            <a:endParaRPr sz="3000">
              <a:latin typeface="Verdana"/>
              <a:cs typeface="Verdana"/>
            </a:endParaRPr>
          </a:p>
          <a:p>
            <a:pPr algn="ctr" marL="271145" marR="262890" indent="635">
              <a:lnSpc>
                <a:spcPct val="125000"/>
              </a:lnSpc>
            </a:pP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“high-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effort”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coping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5">
                <a:solidFill>
                  <a:srgbClr val="292929"/>
                </a:solidFill>
                <a:latin typeface="Verdana"/>
                <a:cs typeface="Verdana"/>
              </a:rPr>
              <a:t>from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long-</a:t>
            </a:r>
            <a:r>
              <a:rPr dirty="0" sz="3000" spc="-204">
                <a:solidFill>
                  <a:srgbClr val="292929"/>
                </a:solidFill>
                <a:latin typeface="Verdana"/>
                <a:cs typeface="Verdana"/>
              </a:rPr>
              <a:t>term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exposure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to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stress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caused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by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structural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75">
                <a:solidFill>
                  <a:srgbClr val="292929"/>
                </a:solidFill>
                <a:latin typeface="Verdana"/>
                <a:cs typeface="Verdana"/>
              </a:rPr>
              <a:t>racism,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contributes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to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high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70">
                <a:solidFill>
                  <a:srgbClr val="292929"/>
                </a:solidFill>
                <a:latin typeface="Verdana"/>
                <a:cs typeface="Verdana"/>
              </a:rPr>
              <a:t>risk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hypertension</a:t>
            </a:r>
            <a:r>
              <a:rPr dirty="0" sz="3000" spc="-27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cardiovascular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disease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75">
                <a:solidFill>
                  <a:srgbClr val="292929"/>
                </a:solidFill>
                <a:latin typeface="Verdana"/>
                <a:cs typeface="Verdana"/>
              </a:rPr>
              <a:t>African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Americans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178435" marR="171450">
              <a:lnSpc>
                <a:spcPct val="125000"/>
              </a:lnSpc>
            </a:pP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Susan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B.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King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Distinguished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Professor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70">
                <a:solidFill>
                  <a:srgbClr val="292929"/>
                </a:solidFill>
                <a:latin typeface="Verdana"/>
                <a:cs typeface="Verdana"/>
              </a:rPr>
              <a:t>Emeritus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of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Public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5">
                <a:solidFill>
                  <a:srgbClr val="292929"/>
                </a:solidFill>
                <a:latin typeface="Verdana"/>
                <a:cs typeface="Verdana"/>
              </a:rPr>
              <a:t>Policy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at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80">
                <a:solidFill>
                  <a:srgbClr val="292929"/>
                </a:solidFill>
                <a:latin typeface="Verdana"/>
                <a:cs typeface="Verdana"/>
              </a:rPr>
              <a:t>Duke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0">
                <a:solidFill>
                  <a:srgbClr val="292929"/>
                </a:solidFill>
                <a:latin typeface="Verdana"/>
                <a:cs typeface="Verdana"/>
              </a:rPr>
              <a:t>University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700">
              <a:latin typeface="Verdana"/>
              <a:cs typeface="Verdana"/>
            </a:endParaRPr>
          </a:p>
          <a:p>
            <a:pPr algn="ctr" marL="231775" marR="225425">
              <a:lnSpc>
                <a:spcPct val="125099"/>
              </a:lnSpc>
            </a:pP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First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75">
                <a:solidFill>
                  <a:srgbClr val="292929"/>
                </a:solidFill>
                <a:latin typeface="Verdana"/>
                <a:cs typeface="Verdana"/>
              </a:rPr>
              <a:t>African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American</a:t>
            </a:r>
            <a:r>
              <a:rPr dirty="0" sz="3000" spc="-26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elected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60">
                <a:solidFill>
                  <a:srgbClr val="292929"/>
                </a:solidFill>
                <a:latin typeface="Verdana"/>
                <a:cs typeface="Verdana"/>
              </a:rPr>
              <a:t>as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president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50">
                <a:solidFill>
                  <a:srgbClr val="292929"/>
                </a:solidFill>
                <a:latin typeface="Verdana"/>
                <a:cs typeface="Verdana"/>
              </a:rPr>
              <a:t>the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Society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Epidemiologic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Research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44510" y="-8932"/>
            <a:ext cx="8779510" cy="1802130"/>
          </a:xfrm>
          <a:prstGeom prst="rect"/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  <a:tabLst>
                <a:tab pos="1495425" algn="l"/>
                <a:tab pos="5469255" algn="l"/>
                <a:tab pos="6444615" algn="l"/>
              </a:tabLst>
            </a:pPr>
            <a:r>
              <a:rPr dirty="0" spc="455"/>
              <a:t>D</a:t>
            </a:r>
            <a:r>
              <a:rPr dirty="0" spc="450"/>
              <a:t>R</a:t>
            </a:r>
            <a:r>
              <a:rPr dirty="0" spc="-114"/>
              <a:t>.</a:t>
            </a:r>
            <a:r>
              <a:rPr dirty="0"/>
              <a:t>	</a:t>
            </a:r>
            <a:r>
              <a:rPr dirty="0" spc="484"/>
              <a:t>S</a:t>
            </a:r>
            <a:r>
              <a:rPr dirty="0" spc="480"/>
              <a:t>HERM</a:t>
            </a:r>
            <a:r>
              <a:rPr dirty="0" spc="484"/>
              <a:t>A</a:t>
            </a:r>
            <a:r>
              <a:rPr dirty="0" spc="-85"/>
              <a:t>N</a:t>
            </a:r>
            <a:r>
              <a:rPr dirty="0"/>
              <a:t>	</a:t>
            </a:r>
            <a:r>
              <a:rPr dirty="0" spc="370"/>
              <a:t>A</a:t>
            </a:r>
            <a:r>
              <a:rPr dirty="0" spc="-200"/>
              <a:t>.</a:t>
            </a:r>
            <a:r>
              <a:rPr dirty="0"/>
              <a:t>	</a:t>
            </a:r>
            <a:r>
              <a:rPr dirty="0" spc="540"/>
              <a:t>JA</a:t>
            </a:r>
            <a:r>
              <a:rPr dirty="0" spc="535"/>
              <a:t>ME</a:t>
            </a:r>
            <a:r>
              <a:rPr dirty="0" spc="-30"/>
              <a:t>S</a:t>
            </a:r>
          </a:p>
          <a:p>
            <a:pPr algn="ctr" marL="970915">
              <a:lnSpc>
                <a:spcPct val="100000"/>
              </a:lnSpc>
              <a:spcBef>
                <a:spcPts val="994"/>
              </a:spcBef>
              <a:tabLst>
                <a:tab pos="2188845" algn="l"/>
              </a:tabLst>
            </a:pPr>
            <a:r>
              <a:rPr dirty="0" spc="195"/>
              <a:t>(</a:t>
            </a:r>
            <a:r>
              <a:rPr dirty="0" spc="-685"/>
              <a:t> </a:t>
            </a:r>
            <a:r>
              <a:rPr dirty="0" spc="650"/>
              <a:t>b</a:t>
            </a:r>
            <a:r>
              <a:rPr dirty="0" spc="85"/>
              <a:t>.</a:t>
            </a:r>
            <a:r>
              <a:rPr dirty="0"/>
              <a:t>	</a:t>
            </a:r>
            <a:r>
              <a:rPr dirty="0" spc="595"/>
              <a:t>194</a:t>
            </a:r>
            <a:r>
              <a:rPr dirty="0" spc="25"/>
              <a:t>4</a:t>
            </a:r>
            <a:r>
              <a:rPr dirty="0" spc="-680"/>
              <a:t> </a:t>
            </a:r>
            <a:r>
              <a:rPr dirty="0" spc="145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76204" y="2276855"/>
            <a:ext cx="4218940" cy="9525"/>
          </a:xfrm>
          <a:custGeom>
            <a:avLst/>
            <a:gdLst/>
            <a:ahLst/>
            <a:cxnLst/>
            <a:rect l="l" t="t" r="r" b="b"/>
            <a:pathLst>
              <a:path w="4218940" h="9525">
                <a:moveTo>
                  <a:pt x="4218432" y="0"/>
                </a:moveTo>
                <a:lnTo>
                  <a:pt x="0" y="0"/>
                </a:lnTo>
                <a:lnTo>
                  <a:pt x="0" y="9144"/>
                </a:lnTo>
                <a:lnTo>
                  <a:pt x="4218432" y="9144"/>
                </a:lnTo>
                <a:lnTo>
                  <a:pt x="4218432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7556500" cy="10287000"/>
            <a:chOff x="0" y="0"/>
            <a:chExt cx="755650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6731507" y="1014983"/>
              <a:ext cx="9525" cy="9272270"/>
            </a:xfrm>
            <a:custGeom>
              <a:avLst/>
              <a:gdLst/>
              <a:ahLst/>
              <a:cxnLst/>
              <a:rect l="l" t="t" r="r" b="b"/>
              <a:pathLst>
                <a:path w="9525" h="9272270">
                  <a:moveTo>
                    <a:pt x="9143" y="0"/>
                  </a:moveTo>
                  <a:lnTo>
                    <a:pt x="0" y="0"/>
                  </a:lnTo>
                  <a:lnTo>
                    <a:pt x="0" y="9272012"/>
                  </a:lnTo>
                  <a:lnTo>
                    <a:pt x="9143" y="927201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55991" cy="1028699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8366252" y="3222117"/>
            <a:ext cx="9034780" cy="5741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2460" marR="621665">
              <a:lnSpc>
                <a:spcPct val="125000"/>
              </a:lnSpc>
              <a:spcBef>
                <a:spcPts val="100"/>
              </a:spcBef>
            </a:pPr>
            <a:r>
              <a:rPr dirty="0" sz="3000" spc="-175">
                <a:solidFill>
                  <a:srgbClr val="292929"/>
                </a:solidFill>
                <a:latin typeface="Verdana"/>
                <a:cs typeface="Verdana"/>
              </a:rPr>
              <a:t>LGBTQ+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advocate</a:t>
            </a:r>
            <a:r>
              <a:rPr dirty="0" sz="3000" spc="-28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80">
                <a:solidFill>
                  <a:srgbClr val="292929"/>
                </a:solidFill>
                <a:latin typeface="Verdana"/>
                <a:cs typeface="Verdana"/>
              </a:rPr>
              <a:t>&amp;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prominent</a:t>
            </a:r>
            <a:r>
              <a:rPr dirty="0" sz="3000" spc="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figure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the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Stonewall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uprising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0">
                <a:solidFill>
                  <a:srgbClr val="292929"/>
                </a:solidFill>
                <a:latin typeface="Verdana"/>
                <a:cs typeface="Verdana"/>
              </a:rPr>
              <a:t>1969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186055" marR="175895">
              <a:lnSpc>
                <a:spcPct val="125000"/>
              </a:lnSpc>
            </a:pPr>
            <a:r>
              <a:rPr dirty="0" sz="3000" spc="-90">
                <a:solidFill>
                  <a:srgbClr val="292929"/>
                </a:solidFill>
                <a:latin typeface="Verdana"/>
                <a:cs typeface="Verdana"/>
              </a:rPr>
              <a:t>Co-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founded</a:t>
            </a:r>
            <a:r>
              <a:rPr dirty="0" sz="30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75">
                <a:solidFill>
                  <a:srgbClr val="292929"/>
                </a:solidFill>
                <a:latin typeface="Verdana"/>
                <a:cs typeface="Verdana"/>
              </a:rPr>
              <a:t>Street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Transvestite</a:t>
            </a:r>
            <a:r>
              <a:rPr dirty="0" sz="30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Action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Revolutionaries</a:t>
            </a:r>
            <a:r>
              <a:rPr dirty="0" sz="3000" spc="-30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(STAR),</a:t>
            </a:r>
            <a:r>
              <a:rPr dirty="0" sz="3000" spc="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providing</a:t>
            </a:r>
            <a:r>
              <a:rPr dirty="0" sz="3000" spc="-3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shelter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and </a:t>
            </a:r>
            <a:r>
              <a:rPr dirty="0" sz="3000" spc="-90">
                <a:solidFill>
                  <a:srgbClr val="292929"/>
                </a:solidFill>
                <a:latin typeface="Verdana"/>
                <a:cs typeface="Verdana"/>
              </a:rPr>
              <a:t>social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supports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0">
                <a:solidFill>
                  <a:srgbClr val="292929"/>
                </a:solidFill>
                <a:latin typeface="Verdana"/>
                <a:cs typeface="Verdana"/>
              </a:rPr>
              <a:t>homeless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5">
                <a:solidFill>
                  <a:srgbClr val="292929"/>
                </a:solidFill>
                <a:latin typeface="Verdana"/>
                <a:cs typeface="Verdana"/>
              </a:rPr>
              <a:t>queer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0">
                <a:solidFill>
                  <a:srgbClr val="292929"/>
                </a:solidFill>
                <a:latin typeface="Verdana"/>
                <a:cs typeface="Verdana"/>
              </a:rPr>
              <a:t>youth</a:t>
            </a:r>
            <a:r>
              <a:rPr dirty="0" sz="3000" spc="-26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50">
                <a:solidFill>
                  <a:srgbClr val="292929"/>
                </a:solidFill>
                <a:latin typeface="Verdana"/>
                <a:cs typeface="Verdana"/>
              </a:rPr>
              <a:t>sex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workers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700">
              <a:latin typeface="Verdana"/>
              <a:cs typeface="Verdana"/>
            </a:endParaRPr>
          </a:p>
          <a:p>
            <a:pPr algn="ctr" marL="12700" marR="5080">
              <a:lnSpc>
                <a:spcPct val="125000"/>
              </a:lnSpc>
              <a:spcBef>
                <a:spcPts val="5"/>
              </a:spcBef>
            </a:pPr>
            <a:r>
              <a:rPr dirty="0" sz="3000" spc="-165">
                <a:solidFill>
                  <a:srgbClr val="292929"/>
                </a:solidFill>
                <a:latin typeface="Verdana"/>
                <a:cs typeface="Verdana"/>
              </a:rPr>
              <a:t>AIDS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activist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with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5">
                <a:solidFill>
                  <a:srgbClr val="292929"/>
                </a:solidFill>
                <a:latin typeface="Verdana"/>
                <a:cs typeface="Verdana"/>
              </a:rPr>
              <a:t>AIDS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Coalition</a:t>
            </a:r>
            <a:r>
              <a:rPr dirty="0" sz="3000" spc="-26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Unleash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Power 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(ACT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UP)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99017" y="22055"/>
            <a:ext cx="7890509" cy="18021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632585" marR="5080" indent="-1620520">
              <a:lnSpc>
                <a:spcPct val="116599"/>
              </a:lnSpc>
              <a:spcBef>
                <a:spcPts val="95"/>
              </a:spcBef>
              <a:tabLst>
                <a:tab pos="3483610" algn="l"/>
                <a:tab pos="3708400" algn="l"/>
                <a:tab pos="4380230" algn="l"/>
                <a:tab pos="4457065" algn="l"/>
              </a:tabLst>
            </a:pPr>
            <a:r>
              <a:rPr dirty="0" spc="465"/>
              <a:t>MA</a:t>
            </a:r>
            <a:r>
              <a:rPr dirty="0" spc="459"/>
              <a:t>R</a:t>
            </a:r>
            <a:r>
              <a:rPr dirty="0" spc="465"/>
              <a:t>SH</a:t>
            </a:r>
            <a:r>
              <a:rPr dirty="0" spc="-105"/>
              <a:t>A</a:t>
            </a:r>
            <a:r>
              <a:rPr dirty="0"/>
              <a:t>	</a:t>
            </a:r>
            <a:r>
              <a:rPr dirty="0" spc="500"/>
              <a:t>P</a:t>
            </a:r>
            <a:r>
              <a:rPr dirty="0" spc="-75"/>
              <a:t>.</a:t>
            </a:r>
            <a:r>
              <a:rPr dirty="0"/>
              <a:t>	</a:t>
            </a:r>
            <a:r>
              <a:rPr dirty="0" spc="459"/>
              <a:t>J</a:t>
            </a:r>
            <a:r>
              <a:rPr dirty="0" spc="470"/>
              <a:t>O</a:t>
            </a:r>
            <a:r>
              <a:rPr dirty="0" spc="459"/>
              <a:t>H</a:t>
            </a:r>
            <a:r>
              <a:rPr dirty="0" spc="465"/>
              <a:t>N</a:t>
            </a:r>
            <a:r>
              <a:rPr dirty="0" spc="459"/>
              <a:t>S</a:t>
            </a:r>
            <a:r>
              <a:rPr dirty="0" spc="470"/>
              <a:t>O</a:t>
            </a:r>
            <a:r>
              <a:rPr dirty="0" spc="-110"/>
              <a:t>N</a:t>
            </a:r>
            <a:r>
              <a:rPr dirty="0" spc="380"/>
              <a:t> </a:t>
            </a:r>
            <a:r>
              <a:rPr dirty="0" spc="195"/>
              <a:t>(</a:t>
            </a:r>
            <a:r>
              <a:rPr dirty="0" spc="-685"/>
              <a:t> </a:t>
            </a:r>
            <a:r>
              <a:rPr dirty="0" spc="495"/>
              <a:t>194</a:t>
            </a:r>
            <a:r>
              <a:rPr dirty="0" spc="-75"/>
              <a:t>5</a:t>
            </a:r>
            <a:r>
              <a:rPr dirty="0"/>
              <a:t>		</a:t>
            </a:r>
            <a:r>
              <a:rPr dirty="0" spc="1045">
                <a:latin typeface="Calibri"/>
                <a:cs typeface="Calibri"/>
              </a:rPr>
              <a:t>–</a:t>
            </a:r>
            <a:r>
              <a:rPr dirty="0">
                <a:latin typeface="Calibri"/>
                <a:cs typeface="Calibri"/>
              </a:rPr>
              <a:t>		</a:t>
            </a:r>
            <a:r>
              <a:rPr dirty="0" spc="570"/>
              <a:t>199</a:t>
            </a:r>
            <a:r>
              <a:rPr dirty="0"/>
              <a:t>2</a:t>
            </a:r>
            <a:r>
              <a:rPr dirty="0" spc="-685"/>
              <a:t> </a:t>
            </a:r>
            <a:r>
              <a:rPr dirty="0" spc="145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486643" y="2095500"/>
            <a:ext cx="4220210" cy="9525"/>
          </a:xfrm>
          <a:custGeom>
            <a:avLst/>
            <a:gdLst/>
            <a:ahLst/>
            <a:cxnLst/>
            <a:rect l="l" t="t" r="r" b="b"/>
            <a:pathLst>
              <a:path w="4220209" h="9525">
                <a:moveTo>
                  <a:pt x="4219956" y="0"/>
                </a:moveTo>
                <a:lnTo>
                  <a:pt x="0" y="0"/>
                </a:lnTo>
                <a:lnTo>
                  <a:pt x="0" y="9144"/>
                </a:lnTo>
                <a:lnTo>
                  <a:pt x="4219956" y="9144"/>
                </a:lnTo>
                <a:lnTo>
                  <a:pt x="4219956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462518" y="2817114"/>
            <a:ext cx="9403715" cy="72644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32384" marR="23495">
              <a:lnSpc>
                <a:spcPct val="105500"/>
              </a:lnSpc>
              <a:spcBef>
                <a:spcPts val="90"/>
              </a:spcBef>
            </a:pP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Washington</a:t>
            </a:r>
            <a:r>
              <a:rPr dirty="0" sz="3000" spc="-28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75">
                <a:solidFill>
                  <a:srgbClr val="292929"/>
                </a:solidFill>
                <a:latin typeface="Verdana"/>
                <a:cs typeface="Verdana"/>
              </a:rPr>
              <a:t>DC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native,</a:t>
            </a:r>
            <a:r>
              <a:rPr dirty="0" sz="3000" spc="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Harvard</a:t>
            </a:r>
            <a:r>
              <a:rPr dirty="0" sz="3000" spc="-28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undergraduate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and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University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Pennsylvania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trained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physician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with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40">
                <a:solidFill>
                  <a:srgbClr val="292929"/>
                </a:solidFill>
                <a:latin typeface="Verdana"/>
                <a:cs typeface="Verdana"/>
              </a:rPr>
              <a:t>MA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40">
                <a:solidFill>
                  <a:srgbClr val="292929"/>
                </a:solidFill>
                <a:latin typeface="Verdana"/>
                <a:cs typeface="Verdana"/>
              </a:rPr>
              <a:t>sociology.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25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</a:pP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First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director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Office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Minority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Verdana"/>
              <a:cs typeface="Verdana"/>
            </a:endParaRPr>
          </a:p>
          <a:p>
            <a:pPr algn="ctr" marL="12700" marR="5080">
              <a:lnSpc>
                <a:spcPct val="105600"/>
              </a:lnSpc>
            </a:pP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Contributed</a:t>
            </a:r>
            <a:r>
              <a:rPr dirty="0" sz="3000" spc="-26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“Heckler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Report”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Secretary’s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Task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Force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on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Black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Minority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85">
                <a:solidFill>
                  <a:srgbClr val="292929"/>
                </a:solidFill>
                <a:latin typeface="Verdana"/>
                <a:cs typeface="Verdana"/>
              </a:rPr>
              <a:t>Health: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140">
                <a:solidFill>
                  <a:srgbClr val="292929"/>
                </a:solidFill>
                <a:latin typeface="Verdana"/>
                <a:cs typeface="Verdana"/>
              </a:rPr>
              <a:t>A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Summary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a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Presentation</a:t>
            </a:r>
            <a:r>
              <a:rPr dirty="0" sz="3000" spc="-27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60">
                <a:solidFill>
                  <a:srgbClr val="292929"/>
                </a:solidFill>
                <a:latin typeface="Verdana"/>
                <a:cs typeface="Verdana"/>
              </a:rPr>
              <a:t>Data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With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Regard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To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Blacks.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Verdana"/>
              <a:cs typeface="Verdana"/>
            </a:endParaRPr>
          </a:p>
          <a:p>
            <a:pPr algn="ctr" marL="30480" marR="22860" indent="1905">
              <a:lnSpc>
                <a:spcPct val="105600"/>
              </a:lnSpc>
            </a:pP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Under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40">
                <a:solidFill>
                  <a:srgbClr val="292929"/>
                </a:solidFill>
                <a:latin typeface="Verdana"/>
                <a:cs typeface="Verdana"/>
              </a:rPr>
              <a:t>AAMC,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ed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0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3000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by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2000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5">
                <a:solidFill>
                  <a:srgbClr val="292929"/>
                </a:solidFill>
                <a:latin typeface="Verdana"/>
                <a:cs typeface="Verdana"/>
              </a:rPr>
              <a:t>Project,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50">
                <a:solidFill>
                  <a:srgbClr val="292929"/>
                </a:solidFill>
                <a:latin typeface="Verdana"/>
                <a:cs typeface="Verdana"/>
              </a:rPr>
              <a:t>a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campaign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70">
                <a:solidFill>
                  <a:srgbClr val="292929"/>
                </a:solidFill>
                <a:latin typeface="Verdana"/>
                <a:cs typeface="Verdana"/>
              </a:rPr>
              <a:t>promote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0">
                <a:solidFill>
                  <a:srgbClr val="292929"/>
                </a:solidFill>
                <a:latin typeface="Verdana"/>
                <a:cs typeface="Verdana"/>
              </a:rPr>
              <a:t>diverse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5">
                <a:solidFill>
                  <a:srgbClr val="292929"/>
                </a:solidFill>
                <a:latin typeface="Verdana"/>
                <a:cs typeface="Verdana"/>
              </a:rPr>
              <a:t>enrollment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into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65">
                <a:solidFill>
                  <a:srgbClr val="292929"/>
                </a:solidFill>
                <a:latin typeface="Verdana"/>
                <a:cs typeface="Verdana"/>
              </a:rPr>
              <a:t>medical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schools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by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under-</a:t>
            </a:r>
            <a:r>
              <a:rPr dirty="0" sz="3000" spc="-150">
                <a:solidFill>
                  <a:srgbClr val="292929"/>
                </a:solidFill>
                <a:latin typeface="Verdana"/>
                <a:cs typeface="Verdana"/>
              </a:rPr>
              <a:t>represented</a:t>
            </a:r>
            <a:r>
              <a:rPr dirty="0" sz="30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students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color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and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creation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Minority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0">
                <a:solidFill>
                  <a:srgbClr val="292929"/>
                </a:solidFill>
                <a:latin typeface="Verdana"/>
                <a:cs typeface="Verdana"/>
              </a:rPr>
              <a:t>Physician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Database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387588" y="154915"/>
            <a:ext cx="8422640" cy="17976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565910" marR="5080" indent="-1553845">
              <a:lnSpc>
                <a:spcPct val="116300"/>
              </a:lnSpc>
              <a:spcBef>
                <a:spcPts val="95"/>
              </a:spcBef>
              <a:tabLst>
                <a:tab pos="1332865" algn="l"/>
                <a:tab pos="2783840" algn="l"/>
                <a:tab pos="4396105" algn="l"/>
                <a:tab pos="4537075" algn="l"/>
                <a:tab pos="5060950" algn="l"/>
                <a:tab pos="5582285" algn="l"/>
              </a:tabLst>
            </a:pPr>
            <a:r>
              <a:rPr dirty="0" spc="495"/>
              <a:t>D</a:t>
            </a:r>
            <a:r>
              <a:rPr dirty="0" spc="490"/>
              <a:t>r</a:t>
            </a:r>
            <a:r>
              <a:rPr dirty="0" spc="-80"/>
              <a:t>.</a:t>
            </a:r>
            <a:r>
              <a:rPr dirty="0"/>
              <a:t>	</a:t>
            </a:r>
            <a:r>
              <a:rPr dirty="0" spc="705"/>
              <a:t>Her</a:t>
            </a:r>
            <a:r>
              <a:rPr dirty="0" spc="700"/>
              <a:t>b</a:t>
            </a:r>
            <a:r>
              <a:rPr dirty="0" spc="705"/>
              <a:t>er</a:t>
            </a:r>
            <a:r>
              <a:rPr dirty="0" spc="135"/>
              <a:t>t</a:t>
            </a:r>
            <a:r>
              <a:rPr dirty="0"/>
              <a:t>	</a:t>
            </a:r>
            <a:r>
              <a:rPr dirty="0" spc="650"/>
              <a:t>W</a:t>
            </a:r>
            <a:r>
              <a:rPr dirty="0" spc="80"/>
              <a:t>.</a:t>
            </a:r>
            <a:r>
              <a:rPr dirty="0"/>
              <a:t>	</a:t>
            </a:r>
            <a:r>
              <a:rPr dirty="0" spc="665"/>
              <a:t>N</a:t>
            </a:r>
            <a:r>
              <a:rPr dirty="0" spc="660"/>
              <a:t>icken</a:t>
            </a:r>
            <a:r>
              <a:rPr dirty="0" spc="90"/>
              <a:t>s</a:t>
            </a:r>
            <a:r>
              <a:rPr dirty="0" spc="575"/>
              <a:t> </a:t>
            </a:r>
            <a:r>
              <a:rPr dirty="0" spc="195"/>
              <a:t>(</a:t>
            </a:r>
            <a:r>
              <a:rPr dirty="0" spc="-685"/>
              <a:t> </a:t>
            </a:r>
            <a:r>
              <a:rPr dirty="0" spc="660"/>
              <a:t>b</a:t>
            </a:r>
            <a:r>
              <a:rPr dirty="0" spc="95"/>
              <a:t>.</a:t>
            </a:r>
            <a:r>
              <a:rPr dirty="0"/>
              <a:t>	</a:t>
            </a:r>
            <a:r>
              <a:rPr dirty="0" spc="459"/>
              <a:t>1</a:t>
            </a:r>
            <a:r>
              <a:rPr dirty="0" spc="465"/>
              <a:t>94</a:t>
            </a:r>
            <a:r>
              <a:rPr dirty="0" spc="-110"/>
              <a:t>7</a:t>
            </a:r>
            <a:r>
              <a:rPr dirty="0"/>
              <a:t>		</a:t>
            </a:r>
            <a:r>
              <a:rPr dirty="0" spc="95"/>
              <a:t>-</a:t>
            </a:r>
            <a:r>
              <a:rPr dirty="0"/>
              <a:t>	</a:t>
            </a:r>
            <a:r>
              <a:rPr dirty="0" spc="595"/>
              <a:t>1</a:t>
            </a:r>
            <a:r>
              <a:rPr dirty="0" spc="600"/>
              <a:t>99</a:t>
            </a:r>
            <a:r>
              <a:rPr dirty="0" spc="25"/>
              <a:t>9</a:t>
            </a:r>
            <a:r>
              <a:rPr dirty="0" spc="-675"/>
              <a:t> </a:t>
            </a:r>
            <a:r>
              <a:rPr dirty="0" spc="145"/>
              <a:t>)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7899400" cy="10287000"/>
            <a:chOff x="0" y="0"/>
            <a:chExt cx="7899400" cy="10287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74107" cy="657148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49494"/>
              <a:ext cx="7898891" cy="593750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8704" y="0"/>
              <a:ext cx="3703320" cy="43494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283952" y="2194560"/>
            <a:ext cx="4220210" cy="9525"/>
          </a:xfrm>
          <a:custGeom>
            <a:avLst/>
            <a:gdLst/>
            <a:ahLst/>
            <a:cxnLst/>
            <a:rect l="l" t="t" r="r" b="b"/>
            <a:pathLst>
              <a:path w="4220209" h="9525">
                <a:moveTo>
                  <a:pt x="4219956" y="0"/>
                </a:moveTo>
                <a:lnTo>
                  <a:pt x="0" y="0"/>
                </a:lnTo>
                <a:lnTo>
                  <a:pt x="0" y="9144"/>
                </a:lnTo>
                <a:lnTo>
                  <a:pt x="4219956" y="9144"/>
                </a:lnTo>
                <a:lnTo>
                  <a:pt x="4219956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070595" y="2248661"/>
            <a:ext cx="9144000" cy="7456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93345" marR="88900">
              <a:lnSpc>
                <a:spcPct val="125000"/>
              </a:lnSpc>
              <a:spcBef>
                <a:spcPts val="100"/>
              </a:spcBef>
            </a:pP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Graduate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Spelman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College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Harvard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35">
                <a:solidFill>
                  <a:srgbClr val="292929"/>
                </a:solidFill>
                <a:latin typeface="Verdana"/>
                <a:cs typeface="Verdana"/>
              </a:rPr>
              <a:t>Medical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School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245745" marR="241300" indent="2540">
              <a:lnSpc>
                <a:spcPct val="125000"/>
              </a:lnSpc>
            </a:pP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Authored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 i="1">
                <a:solidFill>
                  <a:srgbClr val="292929"/>
                </a:solidFill>
                <a:latin typeface="Verdana"/>
                <a:cs typeface="Verdana"/>
              </a:rPr>
              <a:t>Deadly</a:t>
            </a:r>
            <a:r>
              <a:rPr dirty="0" sz="3000" spc="-220" i="1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 i="1">
                <a:solidFill>
                  <a:srgbClr val="292929"/>
                </a:solidFill>
                <a:latin typeface="Verdana"/>
                <a:cs typeface="Verdana"/>
              </a:rPr>
              <a:t>Consequences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,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first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0">
                <a:solidFill>
                  <a:srgbClr val="292929"/>
                </a:solidFill>
                <a:latin typeface="Verdana"/>
                <a:cs typeface="Verdana"/>
              </a:rPr>
              <a:t>book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framing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violence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60">
                <a:solidFill>
                  <a:srgbClr val="292929"/>
                </a:solidFill>
                <a:latin typeface="Verdana"/>
                <a:cs typeface="Verdana"/>
              </a:rPr>
              <a:t>as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public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issue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5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50">
                <a:solidFill>
                  <a:srgbClr val="292929"/>
                </a:solidFill>
                <a:latin typeface="Verdana"/>
                <a:cs typeface="Verdana"/>
              </a:rPr>
              <a:t>social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“disease”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vs.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criminal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0">
                <a:solidFill>
                  <a:srgbClr val="292929"/>
                </a:solidFill>
                <a:latin typeface="Verdana"/>
                <a:cs typeface="Verdana"/>
              </a:rPr>
              <a:t>justice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problem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169545" marR="63500">
              <a:lnSpc>
                <a:spcPct val="125000"/>
              </a:lnSpc>
            </a:pP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First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woman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youngest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0">
                <a:solidFill>
                  <a:srgbClr val="292929"/>
                </a:solidFill>
                <a:latin typeface="Verdana"/>
                <a:cs typeface="Verdana"/>
              </a:rPr>
              <a:t>Commissioner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40">
                <a:solidFill>
                  <a:srgbClr val="292929"/>
                </a:solidFill>
                <a:latin typeface="Verdana"/>
                <a:cs typeface="Verdana"/>
              </a:rPr>
              <a:t>Public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3000" spc="-26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Massachusetts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12700" marR="5080">
              <a:lnSpc>
                <a:spcPct val="125000"/>
              </a:lnSpc>
            </a:pPr>
            <a:r>
              <a:rPr dirty="0" sz="3000" spc="-170">
                <a:solidFill>
                  <a:srgbClr val="292929"/>
                </a:solidFill>
                <a:latin typeface="Verdana"/>
                <a:cs typeface="Verdana"/>
              </a:rPr>
              <a:t>Current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Dean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Professor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Medicine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the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College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Medicine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at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Charles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R.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5">
                <a:solidFill>
                  <a:srgbClr val="292929"/>
                </a:solidFill>
                <a:latin typeface="Verdana"/>
                <a:cs typeface="Verdana"/>
              </a:rPr>
              <a:t>Drew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University</a:t>
            </a:r>
            <a:r>
              <a:rPr dirty="0" sz="3000" spc="-28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of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Medicine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Science</a:t>
            </a:r>
            <a:endParaRPr sz="3000">
              <a:latin typeface="Verdana"/>
              <a:cs typeface="Verdan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6741159" cy="10269220"/>
            <a:chOff x="0" y="0"/>
            <a:chExt cx="6741159" cy="102692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740651" cy="1026870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55" y="5492494"/>
              <a:ext cx="3320796" cy="47762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209535" y="154915"/>
            <a:ext cx="10791190" cy="1797685"/>
          </a:xfrm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75"/>
              </a:spcBef>
              <a:tabLst>
                <a:tab pos="3902710" algn="l"/>
              </a:tabLst>
            </a:pPr>
            <a:r>
              <a:rPr dirty="0" spc="495"/>
              <a:t>D</a:t>
            </a:r>
            <a:r>
              <a:rPr dirty="0" spc="490"/>
              <a:t>E</a:t>
            </a:r>
            <a:r>
              <a:rPr dirty="0" spc="495"/>
              <a:t>B</a:t>
            </a:r>
            <a:r>
              <a:rPr dirty="0" spc="500"/>
              <a:t>O</a:t>
            </a:r>
            <a:r>
              <a:rPr dirty="0" spc="490"/>
              <a:t>R</a:t>
            </a:r>
            <a:r>
              <a:rPr dirty="0" spc="495"/>
              <a:t>A</a:t>
            </a:r>
            <a:r>
              <a:rPr dirty="0" spc="-75"/>
              <a:t>H</a:t>
            </a:r>
            <a:r>
              <a:rPr dirty="0"/>
              <a:t>	</a:t>
            </a:r>
            <a:r>
              <a:rPr dirty="0" spc="580"/>
              <a:t>P</a:t>
            </a:r>
            <a:r>
              <a:rPr dirty="0" spc="570"/>
              <a:t>R</a:t>
            </a:r>
            <a:r>
              <a:rPr dirty="0" spc="580"/>
              <a:t>O</a:t>
            </a:r>
            <a:r>
              <a:rPr dirty="0" spc="575"/>
              <a:t>T</a:t>
            </a:r>
            <a:r>
              <a:rPr dirty="0" spc="570"/>
              <a:t>HR</a:t>
            </a:r>
            <a:r>
              <a:rPr dirty="0" spc="580"/>
              <a:t>O</a:t>
            </a:r>
            <a:r>
              <a:rPr dirty="0" spc="5"/>
              <a:t>W</a:t>
            </a:r>
            <a:r>
              <a:rPr dirty="0" spc="-570"/>
              <a:t> </a:t>
            </a:r>
            <a:r>
              <a:rPr dirty="0" spc="145"/>
              <a:t>-</a:t>
            </a:r>
            <a:r>
              <a:rPr dirty="0" spc="-670"/>
              <a:t> </a:t>
            </a:r>
            <a:r>
              <a:rPr dirty="0" spc="560"/>
              <a:t>S</a:t>
            </a:r>
            <a:r>
              <a:rPr dirty="0" spc="565"/>
              <a:t>T</a:t>
            </a:r>
            <a:r>
              <a:rPr dirty="0" spc="560"/>
              <a:t>I</a:t>
            </a:r>
            <a:r>
              <a:rPr dirty="0" spc="565"/>
              <a:t>T</a:t>
            </a:r>
            <a:r>
              <a:rPr dirty="0" spc="-10"/>
              <a:t>H</a:t>
            </a:r>
          </a:p>
          <a:p>
            <a:pPr algn="ctr" marR="154305">
              <a:lnSpc>
                <a:spcPct val="100000"/>
              </a:lnSpc>
              <a:spcBef>
                <a:spcPts val="975"/>
              </a:spcBef>
              <a:tabLst>
                <a:tab pos="1217295" algn="l"/>
              </a:tabLst>
            </a:pPr>
            <a:r>
              <a:rPr dirty="0" spc="195"/>
              <a:t>(</a:t>
            </a:r>
            <a:r>
              <a:rPr dirty="0" spc="-685"/>
              <a:t> </a:t>
            </a:r>
            <a:r>
              <a:rPr dirty="0" spc="650"/>
              <a:t>b</a:t>
            </a:r>
            <a:r>
              <a:rPr dirty="0" spc="85"/>
              <a:t>.</a:t>
            </a:r>
            <a:r>
              <a:rPr dirty="0"/>
              <a:t>	</a:t>
            </a:r>
            <a:r>
              <a:rPr dirty="0" spc="505"/>
              <a:t>1</a:t>
            </a:r>
            <a:r>
              <a:rPr dirty="0" spc="509"/>
              <a:t>9</a:t>
            </a:r>
            <a:r>
              <a:rPr dirty="0" spc="500"/>
              <a:t>5</a:t>
            </a:r>
            <a:r>
              <a:rPr dirty="0" spc="-65"/>
              <a:t>4</a:t>
            </a:r>
            <a:r>
              <a:rPr dirty="0" spc="-640"/>
              <a:t> </a:t>
            </a:r>
            <a:r>
              <a:rPr dirty="0" spc="145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C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478790" marR="471805">
              <a:lnSpc>
                <a:spcPct val="125000"/>
              </a:lnSpc>
              <a:spcBef>
                <a:spcPts val="100"/>
              </a:spcBef>
            </a:pPr>
            <a:r>
              <a:rPr dirty="0" spc="-85"/>
              <a:t>Mississippi</a:t>
            </a:r>
            <a:r>
              <a:rPr dirty="0" spc="-285"/>
              <a:t> </a:t>
            </a:r>
            <a:r>
              <a:rPr dirty="0" spc="-130"/>
              <a:t>State</a:t>
            </a:r>
            <a:r>
              <a:rPr dirty="0" spc="-275"/>
              <a:t> </a:t>
            </a:r>
            <a:r>
              <a:rPr dirty="0" spc="-125"/>
              <a:t>undergraduate;</a:t>
            </a:r>
            <a:r>
              <a:rPr dirty="0" spc="340"/>
              <a:t> </a:t>
            </a:r>
            <a:r>
              <a:rPr dirty="0"/>
              <a:t>MPH</a:t>
            </a:r>
            <a:r>
              <a:rPr dirty="0" spc="-254"/>
              <a:t> </a:t>
            </a:r>
            <a:r>
              <a:rPr dirty="0" spc="-75"/>
              <a:t>and</a:t>
            </a:r>
            <a:r>
              <a:rPr dirty="0" spc="-270"/>
              <a:t> </a:t>
            </a:r>
            <a:r>
              <a:rPr dirty="0" spc="-20"/>
              <a:t>DrPH </a:t>
            </a:r>
            <a:r>
              <a:rPr dirty="0" spc="-150"/>
              <a:t>Jackson</a:t>
            </a:r>
            <a:r>
              <a:rPr dirty="0" spc="-200"/>
              <a:t> </a:t>
            </a:r>
            <a:r>
              <a:rPr dirty="0" spc="-130"/>
              <a:t>State</a:t>
            </a:r>
            <a:r>
              <a:rPr dirty="0" spc="-220"/>
              <a:t> </a:t>
            </a:r>
            <a:r>
              <a:rPr dirty="0" spc="-30"/>
              <a:t>University</a:t>
            </a:r>
          </a:p>
          <a:p>
            <a:pPr>
              <a:lnSpc>
                <a:spcPct val="100000"/>
              </a:lnSpc>
            </a:pPr>
            <a:endParaRPr sz="4150"/>
          </a:p>
          <a:p>
            <a:pPr algn="ctr">
              <a:lnSpc>
                <a:spcPct val="100000"/>
              </a:lnSpc>
            </a:pPr>
            <a:r>
              <a:rPr dirty="0" spc="-160"/>
              <a:t>Currently</a:t>
            </a:r>
            <a:r>
              <a:rPr dirty="0" spc="-200"/>
              <a:t> </a:t>
            </a:r>
            <a:r>
              <a:rPr dirty="0" spc="-145"/>
              <a:t>serves</a:t>
            </a:r>
            <a:r>
              <a:rPr dirty="0" spc="-204"/>
              <a:t> </a:t>
            </a:r>
            <a:r>
              <a:rPr dirty="0" spc="-55"/>
              <a:t>as</a:t>
            </a:r>
            <a:r>
              <a:rPr dirty="0" spc="-210"/>
              <a:t> </a:t>
            </a:r>
            <a:r>
              <a:rPr dirty="0" spc="-100"/>
              <a:t>Virginia</a:t>
            </a:r>
            <a:r>
              <a:rPr dirty="0" spc="-204"/>
              <a:t> </a:t>
            </a:r>
            <a:r>
              <a:rPr dirty="0" spc="-140"/>
              <a:t>Department</a:t>
            </a:r>
            <a:r>
              <a:rPr dirty="0" spc="-204"/>
              <a:t> </a:t>
            </a:r>
            <a:r>
              <a:rPr dirty="0" spc="-90"/>
              <a:t>of</a:t>
            </a:r>
            <a:r>
              <a:rPr dirty="0" spc="-229"/>
              <a:t> </a:t>
            </a:r>
            <a:r>
              <a:rPr dirty="0" spc="-10"/>
              <a:t>Health’s</a:t>
            </a: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dirty="0" spc="-120"/>
              <a:t>Division</a:t>
            </a:r>
            <a:r>
              <a:rPr dirty="0" spc="-204"/>
              <a:t> </a:t>
            </a:r>
            <a:r>
              <a:rPr dirty="0" spc="-135"/>
              <a:t>Director</a:t>
            </a:r>
            <a:r>
              <a:rPr dirty="0" spc="-200"/>
              <a:t> </a:t>
            </a:r>
            <a:r>
              <a:rPr dirty="0" spc="-90"/>
              <a:t>of</a:t>
            </a:r>
            <a:r>
              <a:rPr dirty="0" spc="-204"/>
              <a:t> </a:t>
            </a:r>
            <a:r>
              <a:rPr dirty="0" spc="-90"/>
              <a:t>Population</a:t>
            </a:r>
            <a:r>
              <a:rPr dirty="0" spc="-215"/>
              <a:t> </a:t>
            </a:r>
            <a:r>
              <a:rPr dirty="0" spc="-100"/>
              <a:t>Health</a:t>
            </a:r>
            <a:r>
              <a:rPr dirty="0" spc="-204"/>
              <a:t> </a:t>
            </a:r>
            <a:r>
              <a:rPr dirty="0" spc="-20"/>
              <a:t>Data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/>
          </a:p>
          <a:p>
            <a:pPr algn="ctr" marL="12700" marR="5080">
              <a:lnSpc>
                <a:spcPct val="125000"/>
              </a:lnSpc>
              <a:spcBef>
                <a:spcPts val="5"/>
              </a:spcBef>
            </a:pPr>
            <a:r>
              <a:rPr dirty="0" spc="-85"/>
              <a:t>National</a:t>
            </a:r>
            <a:r>
              <a:rPr dirty="0" spc="-225"/>
              <a:t> </a:t>
            </a:r>
            <a:r>
              <a:rPr dirty="0" spc="-105"/>
              <a:t>Maternal</a:t>
            </a:r>
            <a:r>
              <a:rPr dirty="0" spc="-225"/>
              <a:t> </a:t>
            </a:r>
            <a:r>
              <a:rPr dirty="0" spc="-75"/>
              <a:t>and</a:t>
            </a:r>
            <a:r>
              <a:rPr dirty="0" spc="-210"/>
              <a:t> </a:t>
            </a:r>
            <a:r>
              <a:rPr dirty="0" spc="-110"/>
              <a:t>Child</a:t>
            </a:r>
            <a:r>
              <a:rPr dirty="0" spc="-204"/>
              <a:t> </a:t>
            </a:r>
            <a:r>
              <a:rPr dirty="0" spc="-100"/>
              <a:t>Health</a:t>
            </a:r>
            <a:r>
              <a:rPr dirty="0" spc="-200"/>
              <a:t> </a:t>
            </a:r>
            <a:r>
              <a:rPr dirty="0" spc="-130"/>
              <a:t>Epidemiology</a:t>
            </a:r>
            <a:r>
              <a:rPr dirty="0" spc="-190"/>
              <a:t> </a:t>
            </a:r>
            <a:r>
              <a:rPr dirty="0" spc="-70"/>
              <a:t>Early </a:t>
            </a:r>
            <a:r>
              <a:rPr dirty="0" spc="-130"/>
              <a:t>Career</a:t>
            </a:r>
            <a:r>
              <a:rPr dirty="0" spc="-190"/>
              <a:t> </a:t>
            </a:r>
            <a:r>
              <a:rPr dirty="0" spc="-90"/>
              <a:t>Professional</a:t>
            </a:r>
            <a:r>
              <a:rPr dirty="0" spc="-185"/>
              <a:t> </a:t>
            </a:r>
            <a:r>
              <a:rPr dirty="0" spc="-140"/>
              <a:t>Achievement</a:t>
            </a:r>
            <a:r>
              <a:rPr dirty="0" spc="-180"/>
              <a:t> </a:t>
            </a:r>
            <a:r>
              <a:rPr dirty="0" spc="-10"/>
              <a:t>Award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100"/>
          </a:p>
          <a:p>
            <a:pPr algn="ctr" marL="635">
              <a:lnSpc>
                <a:spcPct val="100000"/>
              </a:lnSpc>
            </a:pPr>
            <a:r>
              <a:rPr dirty="0" spc="-140"/>
              <a:t>deBeaumont</a:t>
            </a:r>
            <a:r>
              <a:rPr dirty="0" spc="-229"/>
              <a:t> </a:t>
            </a:r>
            <a:r>
              <a:rPr dirty="0" spc="-114"/>
              <a:t>40</a:t>
            </a:r>
            <a:r>
              <a:rPr dirty="0" spc="-240"/>
              <a:t> </a:t>
            </a:r>
            <a:r>
              <a:rPr dirty="0" spc="-125"/>
              <a:t>Under</a:t>
            </a:r>
            <a:r>
              <a:rPr dirty="0" spc="-210"/>
              <a:t> </a:t>
            </a:r>
            <a:r>
              <a:rPr dirty="0" spc="-114"/>
              <a:t>40</a:t>
            </a:r>
            <a:r>
              <a:rPr dirty="0" spc="-229"/>
              <a:t> </a:t>
            </a:r>
            <a:r>
              <a:rPr dirty="0" spc="-135"/>
              <a:t>in</a:t>
            </a:r>
            <a:r>
              <a:rPr dirty="0" spc="-229"/>
              <a:t> </a:t>
            </a:r>
            <a:r>
              <a:rPr dirty="0" spc="-80"/>
              <a:t>Public</a:t>
            </a:r>
            <a:r>
              <a:rPr dirty="0" spc="-220"/>
              <a:t> </a:t>
            </a:r>
            <a:r>
              <a:rPr dirty="0" spc="-10"/>
              <a:t>Health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11033759" y="1982723"/>
            <a:ext cx="4218940" cy="9525"/>
          </a:xfrm>
          <a:custGeom>
            <a:avLst/>
            <a:gdLst/>
            <a:ahLst/>
            <a:cxnLst/>
            <a:rect l="l" t="t" r="r" b="b"/>
            <a:pathLst>
              <a:path w="4218940" h="9525">
                <a:moveTo>
                  <a:pt x="4218432" y="0"/>
                </a:moveTo>
                <a:lnTo>
                  <a:pt x="0" y="0"/>
                </a:lnTo>
                <a:lnTo>
                  <a:pt x="0" y="9144"/>
                </a:lnTo>
                <a:lnTo>
                  <a:pt x="4218432" y="9144"/>
                </a:lnTo>
                <a:lnTo>
                  <a:pt x="4218432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38475" algn="l"/>
              </a:tabLst>
            </a:pPr>
            <a:r>
              <a:rPr dirty="0" spc="685"/>
              <a:t>M</a:t>
            </a:r>
            <a:r>
              <a:rPr dirty="0" spc="690"/>
              <a:t>eaga</a:t>
            </a:r>
            <a:r>
              <a:rPr dirty="0" spc="120"/>
              <a:t>n</a:t>
            </a:r>
            <a:r>
              <a:rPr dirty="0"/>
              <a:t>	</a:t>
            </a:r>
            <a:r>
              <a:rPr dirty="0" spc="740"/>
              <a:t>R</a:t>
            </a:r>
            <a:r>
              <a:rPr dirty="0" spc="750"/>
              <a:t>o</a:t>
            </a:r>
            <a:r>
              <a:rPr dirty="0" spc="740"/>
              <a:t>b</a:t>
            </a:r>
            <a:r>
              <a:rPr dirty="0" spc="745"/>
              <a:t>i</a:t>
            </a:r>
            <a:r>
              <a:rPr dirty="0" spc="750"/>
              <a:t>n</a:t>
            </a:r>
            <a:r>
              <a:rPr dirty="0" spc="745"/>
              <a:t>s</a:t>
            </a:r>
            <a:r>
              <a:rPr dirty="0" spc="750"/>
              <a:t>o</a:t>
            </a:r>
            <a:r>
              <a:rPr dirty="0" spc="175"/>
              <a:t>n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141"/>
            <a:ext cx="7801355" cy="10277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954523" y="0"/>
            <a:ext cx="4704715" cy="10287000"/>
          </a:xfrm>
          <a:custGeom>
            <a:avLst/>
            <a:gdLst/>
            <a:ahLst/>
            <a:cxnLst/>
            <a:rect l="l" t="t" r="r" b="b"/>
            <a:pathLst>
              <a:path w="4704715" h="10287000">
                <a:moveTo>
                  <a:pt x="4704587" y="0"/>
                </a:moveTo>
                <a:lnTo>
                  <a:pt x="0" y="0"/>
                </a:lnTo>
                <a:lnTo>
                  <a:pt x="0" y="10287000"/>
                </a:lnTo>
                <a:lnTo>
                  <a:pt x="4704587" y="10287000"/>
                </a:lnTo>
                <a:lnTo>
                  <a:pt x="4704587" y="0"/>
                </a:lnTo>
                <a:close/>
              </a:path>
            </a:pathLst>
          </a:custGeom>
          <a:solidFill>
            <a:srgbClr val="4A4A4A">
              <a:alpha val="666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782043" y="2223516"/>
            <a:ext cx="4218940" cy="9525"/>
          </a:xfrm>
          <a:custGeom>
            <a:avLst/>
            <a:gdLst/>
            <a:ahLst/>
            <a:cxnLst/>
            <a:rect l="l" t="t" r="r" b="b"/>
            <a:pathLst>
              <a:path w="4218940" h="9525">
                <a:moveTo>
                  <a:pt x="4218432" y="0"/>
                </a:moveTo>
                <a:lnTo>
                  <a:pt x="0" y="0"/>
                </a:lnTo>
                <a:lnTo>
                  <a:pt x="0" y="9144"/>
                </a:lnTo>
                <a:lnTo>
                  <a:pt x="4218432" y="9144"/>
                </a:lnTo>
                <a:lnTo>
                  <a:pt x="4218432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9659620" cy="10287000"/>
            <a:chOff x="0" y="0"/>
            <a:chExt cx="9659620" cy="102870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250179" cy="75087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6279" y="6105142"/>
              <a:ext cx="5065776" cy="418185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40" y="0"/>
              <a:ext cx="4386071" cy="625754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567428"/>
              <a:ext cx="5273039" cy="571956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28680" y="232749"/>
            <a:ext cx="5644515" cy="18021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30580" marR="5080" indent="-818515">
              <a:lnSpc>
                <a:spcPct val="116599"/>
              </a:lnSpc>
              <a:spcBef>
                <a:spcPts val="95"/>
              </a:spcBef>
              <a:tabLst>
                <a:tab pos="2608580" algn="l"/>
                <a:tab pos="3933190" algn="l"/>
              </a:tabLst>
            </a:pPr>
            <a:r>
              <a:rPr dirty="0" spc="675"/>
              <a:t>W</a:t>
            </a:r>
            <a:r>
              <a:rPr dirty="0" spc="105"/>
              <a:t>.</a:t>
            </a:r>
            <a:r>
              <a:rPr dirty="0" spc="-685"/>
              <a:t> </a:t>
            </a:r>
            <a:r>
              <a:rPr dirty="0" spc="590"/>
              <a:t>E</a:t>
            </a:r>
            <a:r>
              <a:rPr dirty="0" spc="25"/>
              <a:t>.</a:t>
            </a:r>
            <a:r>
              <a:rPr dirty="0" spc="-680"/>
              <a:t> </a:t>
            </a:r>
            <a:r>
              <a:rPr dirty="0" spc="585"/>
              <a:t>B</a:t>
            </a:r>
            <a:r>
              <a:rPr dirty="0" spc="15"/>
              <a:t>.</a:t>
            </a:r>
            <a:r>
              <a:rPr dirty="0"/>
              <a:t>	</a:t>
            </a:r>
            <a:r>
              <a:rPr dirty="0" spc="425"/>
              <a:t>D</a:t>
            </a:r>
            <a:r>
              <a:rPr dirty="0" spc="-145"/>
              <a:t>U</a:t>
            </a:r>
            <a:r>
              <a:rPr dirty="0"/>
              <a:t>	</a:t>
            </a:r>
            <a:r>
              <a:rPr dirty="0" spc="615"/>
              <a:t>B</a:t>
            </a:r>
            <a:r>
              <a:rPr dirty="0" spc="620"/>
              <a:t>O</a:t>
            </a:r>
            <a:r>
              <a:rPr dirty="0" spc="615"/>
              <a:t>I</a:t>
            </a:r>
            <a:r>
              <a:rPr dirty="0" spc="45"/>
              <a:t>S</a:t>
            </a:r>
            <a:r>
              <a:rPr dirty="0" spc="470"/>
              <a:t> </a:t>
            </a:r>
            <a:r>
              <a:rPr dirty="0" spc="195"/>
              <a:t>(</a:t>
            </a:r>
            <a:r>
              <a:rPr dirty="0" spc="-685"/>
              <a:t> </a:t>
            </a:r>
            <a:r>
              <a:rPr dirty="0" spc="580"/>
              <a:t>1</a:t>
            </a:r>
            <a:r>
              <a:rPr dirty="0" spc="585"/>
              <a:t>8</a:t>
            </a:r>
            <a:r>
              <a:rPr dirty="0" spc="580"/>
              <a:t>6</a:t>
            </a:r>
            <a:r>
              <a:rPr dirty="0" spc="10"/>
              <a:t>8</a:t>
            </a:r>
            <a:r>
              <a:rPr dirty="0" spc="-630"/>
              <a:t> </a:t>
            </a:r>
            <a:r>
              <a:rPr dirty="0" spc="145"/>
              <a:t>-</a:t>
            </a:r>
            <a:r>
              <a:rPr dirty="0" spc="-670"/>
              <a:t> </a:t>
            </a:r>
            <a:r>
              <a:rPr dirty="0" spc="530"/>
              <a:t>196</a:t>
            </a:r>
            <a:r>
              <a:rPr dirty="0" spc="-40"/>
              <a:t>3</a:t>
            </a:r>
            <a:r>
              <a:rPr dirty="0" spc="-665"/>
              <a:t> </a:t>
            </a:r>
            <a:r>
              <a:rPr dirty="0" spc="145"/>
              <a:t>)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10293222" y="3412998"/>
            <a:ext cx="7945120" cy="4719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Harvard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trained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0">
                <a:solidFill>
                  <a:srgbClr val="292929"/>
                </a:solidFill>
                <a:latin typeface="Verdana"/>
                <a:cs typeface="Verdana"/>
              </a:rPr>
              <a:t>sociologist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0">
                <a:solidFill>
                  <a:srgbClr val="292929"/>
                </a:solidFill>
                <a:latin typeface="Verdana"/>
                <a:cs typeface="Verdana"/>
              </a:rPr>
              <a:t>scholar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activist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Verdana"/>
              <a:cs typeface="Verdana"/>
            </a:endParaRPr>
          </a:p>
          <a:p>
            <a:pPr algn="ctr" marL="12700" marR="5080" indent="2540">
              <a:lnSpc>
                <a:spcPct val="125000"/>
              </a:lnSpc>
            </a:pP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Groundbreaking</a:t>
            </a:r>
            <a:r>
              <a:rPr dirty="0" sz="2800" spc="-16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ethnographic</a:t>
            </a:r>
            <a:r>
              <a:rPr dirty="0" sz="2800" spc="-16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research </a:t>
            </a:r>
            <a:r>
              <a:rPr dirty="0" sz="2800" spc="-170">
                <a:solidFill>
                  <a:srgbClr val="292929"/>
                </a:solidFill>
                <a:latin typeface="Verdana"/>
                <a:cs typeface="Verdana"/>
              </a:rPr>
              <a:t>including: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 i="1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15" i="1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85" i="1">
                <a:solidFill>
                  <a:srgbClr val="292929"/>
                </a:solidFill>
                <a:latin typeface="Verdana"/>
                <a:cs typeface="Verdana"/>
              </a:rPr>
              <a:t>Philadelphia</a:t>
            </a:r>
            <a:r>
              <a:rPr dirty="0" sz="2800" spc="-215" i="1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0" i="1">
                <a:solidFill>
                  <a:srgbClr val="292929"/>
                </a:solidFill>
                <a:latin typeface="Verdana"/>
                <a:cs typeface="Verdana"/>
              </a:rPr>
              <a:t>Negro</a:t>
            </a:r>
            <a:r>
              <a:rPr dirty="0" sz="2800" spc="-250" i="1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70">
                <a:solidFill>
                  <a:srgbClr val="292929"/>
                </a:solidFill>
                <a:latin typeface="Verdana"/>
                <a:cs typeface="Verdana"/>
              </a:rPr>
              <a:t>&amp;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0" i="1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15" i="1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 i="1">
                <a:solidFill>
                  <a:srgbClr val="292929"/>
                </a:solidFill>
                <a:latin typeface="Verdana"/>
                <a:cs typeface="Verdana"/>
              </a:rPr>
              <a:t>Souls</a:t>
            </a:r>
            <a:r>
              <a:rPr dirty="0" sz="2800" spc="-215" i="1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" i="1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2800" spc="-25" i="1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5" i="1">
                <a:solidFill>
                  <a:srgbClr val="292929"/>
                </a:solidFill>
                <a:latin typeface="Verdana"/>
                <a:cs typeface="Verdana"/>
              </a:rPr>
              <a:t>Black</a:t>
            </a:r>
            <a:r>
              <a:rPr dirty="0" sz="2800" spc="-229" i="1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 i="1">
                <a:solidFill>
                  <a:srgbClr val="292929"/>
                </a:solidFill>
                <a:latin typeface="Verdana"/>
                <a:cs typeface="Verdana"/>
              </a:rPr>
              <a:t>Folks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Verdana"/>
              <a:cs typeface="Verdana"/>
            </a:endParaRPr>
          </a:p>
          <a:p>
            <a:pPr algn="ctr" marL="241300" marR="232410">
              <a:lnSpc>
                <a:spcPct val="125000"/>
              </a:lnSpc>
            </a:pP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Presented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u="sng" sz="2800" spc="-140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Exhibit</a:t>
            </a:r>
            <a:r>
              <a:rPr dirty="0" u="sng" sz="2800" spc="-204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2800" spc="-85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of</a:t>
            </a:r>
            <a:r>
              <a:rPr dirty="0" u="sng" sz="2800" spc="-204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2800" spc="-114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American</a:t>
            </a:r>
            <a:r>
              <a:rPr dirty="0" u="sng" sz="2800" spc="-204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 </a:t>
            </a:r>
            <a:r>
              <a:rPr dirty="0" u="sng" sz="2800" spc="-114" i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Negroes</a:t>
            </a:r>
            <a:r>
              <a:rPr dirty="0" sz="2800" spc="-195" i="1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at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55">
                <a:solidFill>
                  <a:srgbClr val="292929"/>
                </a:solidFill>
                <a:latin typeface="Verdana"/>
                <a:cs typeface="Verdana"/>
              </a:rPr>
              <a:t>the </a:t>
            </a: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1900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60">
                <a:solidFill>
                  <a:srgbClr val="292929"/>
                </a:solidFill>
                <a:latin typeface="Verdana"/>
                <a:cs typeface="Verdana"/>
              </a:rPr>
              <a:t>Paris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0">
                <a:solidFill>
                  <a:srgbClr val="292929"/>
                </a:solidFill>
                <a:latin typeface="Verdana"/>
                <a:cs typeface="Verdana"/>
              </a:rPr>
              <a:t>Exposition,</a:t>
            </a: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visualizing</a:t>
            </a: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“nation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within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292929"/>
                </a:solidFill>
                <a:latin typeface="Verdana"/>
                <a:cs typeface="Verdana"/>
              </a:rPr>
              <a:t>a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nation”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facing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Black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America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283952" y="2194560"/>
            <a:ext cx="4220210" cy="9525"/>
          </a:xfrm>
          <a:custGeom>
            <a:avLst/>
            <a:gdLst/>
            <a:ahLst/>
            <a:cxnLst/>
            <a:rect l="l" t="t" r="r" b="b"/>
            <a:pathLst>
              <a:path w="4220209" h="9525">
                <a:moveTo>
                  <a:pt x="4219956" y="0"/>
                </a:moveTo>
                <a:lnTo>
                  <a:pt x="0" y="0"/>
                </a:lnTo>
                <a:lnTo>
                  <a:pt x="0" y="9144"/>
                </a:lnTo>
                <a:lnTo>
                  <a:pt x="4219956" y="9144"/>
                </a:lnTo>
                <a:lnTo>
                  <a:pt x="4219956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6741159" cy="10287000"/>
            <a:chOff x="0" y="0"/>
            <a:chExt cx="6741159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6731507" y="1014983"/>
              <a:ext cx="9525" cy="9272270"/>
            </a:xfrm>
            <a:custGeom>
              <a:avLst/>
              <a:gdLst/>
              <a:ahLst/>
              <a:cxnLst/>
              <a:rect l="l" t="t" r="r" b="b"/>
              <a:pathLst>
                <a:path w="9525" h="9272270">
                  <a:moveTo>
                    <a:pt x="9143" y="0"/>
                  </a:moveTo>
                  <a:lnTo>
                    <a:pt x="0" y="0"/>
                  </a:lnTo>
                  <a:lnTo>
                    <a:pt x="0" y="9272012"/>
                  </a:lnTo>
                  <a:lnTo>
                    <a:pt x="9143" y="9272012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" y="0"/>
              <a:ext cx="6731507" cy="779678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234937"/>
              <a:ext cx="6740651" cy="505206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856346" y="3261182"/>
            <a:ext cx="9073515" cy="6198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3000" spc="-45">
                <a:solidFill>
                  <a:srgbClr val="292929"/>
                </a:solidFill>
                <a:latin typeface="Verdana"/>
                <a:cs typeface="Verdana"/>
              </a:rPr>
              <a:t>Howard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University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trained</a:t>
            </a:r>
            <a:r>
              <a:rPr dirty="0" sz="3000" spc="-26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physician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obstetrics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117475" marR="110489">
              <a:lnSpc>
                <a:spcPct val="125000"/>
              </a:lnSpc>
            </a:pPr>
            <a:r>
              <a:rPr dirty="0" sz="3000" spc="-175">
                <a:solidFill>
                  <a:srgbClr val="292929"/>
                </a:solidFill>
                <a:latin typeface="Verdana"/>
                <a:cs typeface="Verdana"/>
              </a:rPr>
              <a:t>Served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60">
                <a:solidFill>
                  <a:srgbClr val="292929"/>
                </a:solidFill>
                <a:latin typeface="Verdana"/>
                <a:cs typeface="Verdana"/>
              </a:rPr>
              <a:t>as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a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medical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officer,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public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75">
                <a:solidFill>
                  <a:srgbClr val="292929"/>
                </a:solidFill>
                <a:latin typeface="Verdana"/>
                <a:cs typeface="Verdana"/>
              </a:rPr>
              <a:t>educator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7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advocate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12700" marR="5080" indent="635">
              <a:lnSpc>
                <a:spcPct val="125000"/>
              </a:lnSpc>
            </a:pPr>
            <a:r>
              <a:rPr dirty="0" sz="3000" spc="-60">
                <a:solidFill>
                  <a:srgbClr val="292929"/>
                </a:solidFill>
                <a:latin typeface="Verdana"/>
                <a:cs typeface="Verdana"/>
              </a:rPr>
              <a:t>Established</a:t>
            </a:r>
            <a:r>
              <a:rPr dirty="0" sz="3000" spc="19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80">
                <a:solidFill>
                  <a:srgbClr val="292929"/>
                </a:solidFill>
                <a:latin typeface="Verdana"/>
                <a:cs typeface="Verdana"/>
              </a:rPr>
              <a:t>Ionia</a:t>
            </a:r>
            <a:r>
              <a:rPr dirty="0" sz="3000" spc="-28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R.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60">
                <a:solidFill>
                  <a:srgbClr val="292929"/>
                </a:solidFill>
                <a:latin typeface="Verdana"/>
                <a:cs typeface="Verdana"/>
              </a:rPr>
              <a:t>Whipper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Home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3000" spc="-27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Unwed </a:t>
            </a:r>
            <a:r>
              <a:rPr dirty="0" sz="3000" spc="-170">
                <a:solidFill>
                  <a:srgbClr val="292929"/>
                </a:solidFill>
                <a:latin typeface="Verdana"/>
                <a:cs typeface="Verdana"/>
              </a:rPr>
              <a:t>Mothers,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75">
                <a:solidFill>
                  <a:srgbClr val="292929"/>
                </a:solidFill>
                <a:latin typeface="Verdana"/>
                <a:cs typeface="Verdana"/>
              </a:rPr>
              <a:t>(first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only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0">
                <a:solidFill>
                  <a:srgbClr val="292929"/>
                </a:solidFill>
                <a:latin typeface="Verdana"/>
                <a:cs typeface="Verdana"/>
              </a:rPr>
              <a:t>maternity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95">
                <a:solidFill>
                  <a:srgbClr val="292929"/>
                </a:solidFill>
                <a:latin typeface="Verdana"/>
                <a:cs typeface="Verdana"/>
              </a:rPr>
              <a:t>home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available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to </a:t>
            </a:r>
            <a:r>
              <a:rPr dirty="0" sz="3000" spc="-90">
                <a:solidFill>
                  <a:srgbClr val="292929"/>
                </a:solidFill>
                <a:latin typeface="Verdana"/>
                <a:cs typeface="Verdana"/>
              </a:rPr>
              <a:t>DC's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75">
                <a:solidFill>
                  <a:srgbClr val="292929"/>
                </a:solidFill>
                <a:latin typeface="Verdana"/>
                <a:cs typeface="Verdana"/>
              </a:rPr>
              <a:t>African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American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women)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55244" marR="48260">
              <a:lnSpc>
                <a:spcPct val="125000"/>
              </a:lnSpc>
            </a:pP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70">
                <a:solidFill>
                  <a:srgbClr val="292929"/>
                </a:solidFill>
                <a:latin typeface="Verdana"/>
                <a:cs typeface="Verdana"/>
              </a:rPr>
              <a:t>Whipper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Home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continues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operate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60">
                <a:solidFill>
                  <a:srgbClr val="292929"/>
                </a:solidFill>
                <a:latin typeface="Verdana"/>
                <a:cs typeface="Verdana"/>
              </a:rPr>
              <a:t>as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shelter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0">
                <a:solidFill>
                  <a:srgbClr val="292929"/>
                </a:solidFill>
                <a:latin typeface="Verdana"/>
                <a:cs typeface="Verdana"/>
              </a:rPr>
              <a:t>homeless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0">
                <a:solidFill>
                  <a:srgbClr val="292929"/>
                </a:solidFill>
                <a:latin typeface="Verdana"/>
                <a:cs typeface="Verdana"/>
              </a:rPr>
              <a:t>women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40522" y="152867"/>
            <a:ext cx="8891270" cy="18021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406650" marR="5080" indent="-2394585">
              <a:lnSpc>
                <a:spcPct val="116599"/>
              </a:lnSpc>
              <a:spcBef>
                <a:spcPts val="95"/>
              </a:spcBef>
              <a:tabLst>
                <a:tab pos="2448560" algn="l"/>
                <a:tab pos="4751070" algn="l"/>
                <a:tab pos="5478145" algn="l"/>
              </a:tabLst>
            </a:pPr>
            <a:r>
              <a:rPr dirty="0" spc="390"/>
              <a:t>I</a:t>
            </a:r>
            <a:r>
              <a:rPr dirty="0" spc="400"/>
              <a:t>O</a:t>
            </a:r>
            <a:r>
              <a:rPr dirty="0" spc="395"/>
              <a:t>N</a:t>
            </a:r>
            <a:r>
              <a:rPr dirty="0" spc="390"/>
              <a:t>I</a:t>
            </a:r>
            <a:r>
              <a:rPr dirty="0" spc="-180"/>
              <a:t>A</a:t>
            </a:r>
            <a:r>
              <a:rPr dirty="0"/>
              <a:t>		</a:t>
            </a:r>
            <a:r>
              <a:rPr dirty="0" spc="445"/>
              <a:t>R</a:t>
            </a:r>
            <a:r>
              <a:rPr dirty="0" spc="459"/>
              <a:t>O</a:t>
            </a:r>
            <a:r>
              <a:rPr dirty="0" spc="455"/>
              <a:t>LL</a:t>
            </a:r>
            <a:r>
              <a:rPr dirty="0" spc="450"/>
              <a:t>I</a:t>
            </a:r>
            <a:r>
              <a:rPr dirty="0" spc="-120"/>
              <a:t>N</a:t>
            </a:r>
            <a:r>
              <a:rPr dirty="0"/>
              <a:t>	</a:t>
            </a:r>
            <a:r>
              <a:rPr dirty="0" spc="550"/>
              <a:t>WHI</a:t>
            </a:r>
            <a:r>
              <a:rPr dirty="0" spc="560"/>
              <a:t>PP</a:t>
            </a:r>
            <a:r>
              <a:rPr dirty="0" spc="550"/>
              <a:t>E</a:t>
            </a:r>
            <a:r>
              <a:rPr dirty="0" spc="-20"/>
              <a:t>R</a:t>
            </a:r>
            <a:r>
              <a:rPr dirty="0" spc="470"/>
              <a:t> </a:t>
            </a:r>
            <a:r>
              <a:rPr dirty="0" spc="195"/>
              <a:t>(</a:t>
            </a:r>
            <a:r>
              <a:rPr dirty="0" spc="-680"/>
              <a:t> </a:t>
            </a:r>
            <a:r>
              <a:rPr dirty="0" spc="430"/>
              <a:t>1</a:t>
            </a:r>
            <a:r>
              <a:rPr dirty="0" spc="434"/>
              <a:t>8</a:t>
            </a:r>
            <a:r>
              <a:rPr dirty="0" spc="425"/>
              <a:t>7</a:t>
            </a:r>
            <a:r>
              <a:rPr dirty="0" spc="-140"/>
              <a:t>2</a:t>
            </a:r>
            <a:r>
              <a:rPr dirty="0" spc="-635"/>
              <a:t> </a:t>
            </a:r>
            <a:r>
              <a:rPr dirty="0" spc="95"/>
              <a:t>-</a:t>
            </a:r>
            <a:r>
              <a:rPr dirty="0"/>
              <a:t>	</a:t>
            </a:r>
            <a:r>
              <a:rPr dirty="0" spc="425"/>
              <a:t>19</a:t>
            </a:r>
            <a:r>
              <a:rPr dirty="0" spc="420"/>
              <a:t>5</a:t>
            </a:r>
            <a:r>
              <a:rPr dirty="0" spc="-145"/>
              <a:t>3</a:t>
            </a:r>
            <a:r>
              <a:rPr dirty="0" spc="-660"/>
              <a:t> </a:t>
            </a:r>
            <a:r>
              <a:rPr dirty="0" spc="145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283952" y="2194560"/>
            <a:ext cx="4220210" cy="9525"/>
          </a:xfrm>
          <a:custGeom>
            <a:avLst/>
            <a:gdLst/>
            <a:ahLst/>
            <a:cxnLst/>
            <a:rect l="l" t="t" r="r" b="b"/>
            <a:pathLst>
              <a:path w="4220209" h="9525">
                <a:moveTo>
                  <a:pt x="4219956" y="0"/>
                </a:moveTo>
                <a:lnTo>
                  <a:pt x="0" y="0"/>
                </a:lnTo>
                <a:lnTo>
                  <a:pt x="0" y="9144"/>
                </a:lnTo>
                <a:lnTo>
                  <a:pt x="4219956" y="9144"/>
                </a:lnTo>
                <a:lnTo>
                  <a:pt x="4219956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440423" y="0"/>
            <a:ext cx="9525" cy="10264140"/>
          </a:xfrm>
          <a:custGeom>
            <a:avLst/>
            <a:gdLst/>
            <a:ahLst/>
            <a:cxnLst/>
            <a:rect l="l" t="t" r="r" b="b"/>
            <a:pathLst>
              <a:path w="9525" h="10264140">
                <a:moveTo>
                  <a:pt x="0" y="10264140"/>
                </a:moveTo>
                <a:lnTo>
                  <a:pt x="9144" y="10264140"/>
                </a:lnTo>
                <a:lnTo>
                  <a:pt x="9144" y="0"/>
                </a:lnTo>
                <a:lnTo>
                  <a:pt x="0" y="0"/>
                </a:lnTo>
                <a:lnTo>
                  <a:pt x="0" y="1026414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23075" cy="1028699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054085" y="2248661"/>
            <a:ext cx="9194800" cy="8027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8895" marR="40640">
              <a:lnSpc>
                <a:spcPct val="125000"/>
              </a:lnSpc>
              <a:spcBef>
                <a:spcPts val="100"/>
              </a:spcBef>
            </a:pP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Washington,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D.C.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70">
                <a:solidFill>
                  <a:srgbClr val="292929"/>
                </a:solidFill>
                <a:latin typeface="Verdana"/>
                <a:cs typeface="Verdana"/>
              </a:rPr>
              <a:t>native,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50">
                <a:solidFill>
                  <a:srgbClr val="292929"/>
                </a:solidFill>
                <a:latin typeface="Verdana"/>
                <a:cs typeface="Verdana"/>
              </a:rPr>
              <a:t>Howard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University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trained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dentist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public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pioneer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121920" marR="14604">
              <a:lnSpc>
                <a:spcPct val="125000"/>
              </a:lnSpc>
            </a:pPr>
            <a:r>
              <a:rPr dirty="0" sz="3000" spc="-175">
                <a:solidFill>
                  <a:srgbClr val="292929"/>
                </a:solidFill>
                <a:latin typeface="Verdana"/>
                <a:cs typeface="Verdana"/>
              </a:rPr>
              <a:t>Served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60">
                <a:solidFill>
                  <a:srgbClr val="292929"/>
                </a:solidFill>
                <a:latin typeface="Verdana"/>
                <a:cs typeface="Verdana"/>
              </a:rPr>
              <a:t>as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0">
                <a:solidFill>
                  <a:srgbClr val="292929"/>
                </a:solidFill>
                <a:latin typeface="Verdana"/>
                <a:cs typeface="Verdana"/>
              </a:rPr>
              <a:t>instructor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hygiene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sanitation</a:t>
            </a:r>
            <a:r>
              <a:rPr dirty="0" sz="3000" spc="-26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at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Richmond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Hospital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Training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School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Nurses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3700">
              <a:latin typeface="Verdana"/>
              <a:cs typeface="Verdana"/>
            </a:endParaRPr>
          </a:p>
          <a:p>
            <a:pPr algn="ctr" marL="12700" marR="5080">
              <a:lnSpc>
                <a:spcPct val="125000"/>
              </a:lnSpc>
            </a:pP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First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chief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0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Office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Negro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Work,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which </a:t>
            </a:r>
            <a:r>
              <a:rPr dirty="0" sz="3000" spc="-175">
                <a:solidFill>
                  <a:srgbClr val="292929"/>
                </a:solidFill>
                <a:latin typeface="Verdana"/>
                <a:cs typeface="Verdana"/>
              </a:rPr>
              <a:t>he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helped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transfer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Special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Programs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Branch,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Division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Education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Public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Health </a:t>
            </a:r>
            <a:r>
              <a:rPr dirty="0" sz="3000" spc="-20">
                <a:solidFill>
                  <a:srgbClr val="292929"/>
                </a:solidFill>
                <a:latin typeface="Verdana"/>
                <a:cs typeface="Verdana"/>
              </a:rPr>
              <a:t>Service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204470" marR="133985" indent="36195">
              <a:lnSpc>
                <a:spcPct val="125000"/>
              </a:lnSpc>
              <a:spcBef>
                <a:spcPts val="5"/>
              </a:spcBef>
            </a:pPr>
            <a:r>
              <a:rPr dirty="0" sz="3000" spc="-150">
                <a:solidFill>
                  <a:srgbClr val="292929"/>
                </a:solidFill>
                <a:latin typeface="Verdana"/>
                <a:cs typeface="Verdana"/>
              </a:rPr>
              <a:t>Member</a:t>
            </a:r>
            <a:r>
              <a:rPr dirty="0" sz="30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President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Franklin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Roosevelt’s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0">
                <a:solidFill>
                  <a:srgbClr val="292929"/>
                </a:solidFill>
                <a:latin typeface="Verdana"/>
                <a:cs typeface="Verdana"/>
              </a:rPr>
              <a:t>informal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“Black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Cabinet,”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representing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0">
                <a:solidFill>
                  <a:srgbClr val="292929"/>
                </a:solidFill>
                <a:latin typeface="Verdana"/>
                <a:cs typeface="Verdana"/>
              </a:rPr>
              <a:t>needs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African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Americans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5">
                <a:solidFill>
                  <a:srgbClr val="292929"/>
                </a:solidFill>
                <a:latin typeface="Verdana"/>
                <a:cs typeface="Verdana"/>
              </a:rPr>
              <a:t>during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30">
                <a:solidFill>
                  <a:srgbClr val="292929"/>
                </a:solidFill>
                <a:latin typeface="Verdana"/>
                <a:cs typeface="Verdana"/>
              </a:rPr>
              <a:t>New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">
                <a:solidFill>
                  <a:srgbClr val="292929"/>
                </a:solidFill>
                <a:latin typeface="Verdana"/>
                <a:cs typeface="Verdana"/>
              </a:rPr>
              <a:t>Deal.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89953" y="278384"/>
            <a:ext cx="11692890" cy="1547495"/>
          </a:xfrm>
          <a:prstGeom prst="rect"/>
        </p:spPr>
        <p:txBody>
          <a:bodyPr wrap="square" lIns="0" tIns="27940" rIns="0" bIns="0" rtlCol="0" vert="horz">
            <a:spAutoFit/>
          </a:bodyPr>
          <a:lstStyle/>
          <a:p>
            <a:pPr marL="3860800" marR="5080" indent="-3848735">
              <a:lnSpc>
                <a:spcPts val="5980"/>
              </a:lnSpc>
              <a:spcBef>
                <a:spcPts val="220"/>
              </a:spcBef>
              <a:tabLst>
                <a:tab pos="3307079" algn="l"/>
                <a:tab pos="7523480" algn="l"/>
                <a:tab pos="10596880" algn="l"/>
              </a:tabLst>
            </a:pPr>
            <a:r>
              <a:rPr dirty="0" spc="590"/>
              <a:t>R</a:t>
            </a:r>
            <a:r>
              <a:rPr dirty="0" spc="605"/>
              <a:t>O</a:t>
            </a:r>
            <a:r>
              <a:rPr dirty="0" spc="595"/>
              <a:t>S</a:t>
            </a:r>
            <a:r>
              <a:rPr dirty="0" spc="600"/>
              <a:t>C</a:t>
            </a:r>
            <a:r>
              <a:rPr dirty="0" spc="605"/>
              <a:t>O</a:t>
            </a:r>
            <a:r>
              <a:rPr dirty="0" spc="25"/>
              <a:t>E</a:t>
            </a:r>
            <a:r>
              <a:rPr dirty="0"/>
              <a:t>	</a:t>
            </a:r>
            <a:r>
              <a:rPr dirty="0" spc="405"/>
              <a:t>C</a:t>
            </a:r>
            <a:r>
              <a:rPr dirty="0" spc="409"/>
              <a:t>O</a:t>
            </a:r>
            <a:r>
              <a:rPr dirty="0" spc="405"/>
              <a:t>NKL</a:t>
            </a:r>
            <a:r>
              <a:rPr dirty="0" spc="400"/>
              <a:t>I</a:t>
            </a:r>
            <a:r>
              <a:rPr dirty="0" spc="405"/>
              <a:t>N</a:t>
            </a:r>
            <a:r>
              <a:rPr dirty="0" spc="-170"/>
              <a:t>G</a:t>
            </a:r>
            <a:r>
              <a:rPr dirty="0"/>
              <a:t>	</a:t>
            </a:r>
            <a:r>
              <a:rPr dirty="0" spc="565"/>
              <a:t>B</a:t>
            </a:r>
            <a:r>
              <a:rPr dirty="0" spc="555"/>
              <a:t>R</a:t>
            </a:r>
            <a:r>
              <a:rPr dirty="0" spc="570"/>
              <a:t>O</a:t>
            </a:r>
            <a:r>
              <a:rPr dirty="0" spc="560"/>
              <a:t>W</a:t>
            </a:r>
            <a:r>
              <a:rPr dirty="0" spc="-10"/>
              <a:t>N</a:t>
            </a:r>
            <a:r>
              <a:rPr dirty="0"/>
              <a:t>	</a:t>
            </a:r>
            <a:r>
              <a:rPr dirty="0" spc="590"/>
              <a:t>S</a:t>
            </a:r>
            <a:r>
              <a:rPr dirty="0" spc="585"/>
              <a:t>R</a:t>
            </a:r>
            <a:r>
              <a:rPr dirty="0" spc="20"/>
              <a:t>.</a:t>
            </a:r>
            <a:r>
              <a:rPr dirty="0" spc="395"/>
              <a:t> </a:t>
            </a:r>
            <a:r>
              <a:rPr dirty="0" spc="195"/>
              <a:t>(</a:t>
            </a:r>
            <a:r>
              <a:rPr dirty="0" spc="-685"/>
              <a:t> </a:t>
            </a:r>
            <a:r>
              <a:rPr dirty="0" spc="555"/>
              <a:t>1</a:t>
            </a:r>
            <a:r>
              <a:rPr dirty="0" spc="560"/>
              <a:t>88</a:t>
            </a:r>
            <a:r>
              <a:rPr dirty="0" spc="-15"/>
              <a:t>4</a:t>
            </a:r>
            <a:r>
              <a:rPr dirty="0" spc="-630"/>
              <a:t> </a:t>
            </a:r>
            <a:r>
              <a:rPr dirty="0" spc="145"/>
              <a:t>-</a:t>
            </a:r>
            <a:r>
              <a:rPr dirty="0" spc="-665"/>
              <a:t> </a:t>
            </a:r>
            <a:r>
              <a:rPr dirty="0" spc="530"/>
              <a:t>1</a:t>
            </a:r>
            <a:r>
              <a:rPr dirty="0" spc="535"/>
              <a:t>9</a:t>
            </a:r>
            <a:r>
              <a:rPr dirty="0" spc="530"/>
              <a:t>6</a:t>
            </a:r>
            <a:r>
              <a:rPr dirty="0" spc="-40"/>
              <a:t>3</a:t>
            </a:r>
            <a:r>
              <a:rPr dirty="0" spc="-660"/>
              <a:t> </a:t>
            </a:r>
            <a:r>
              <a:rPr dirty="0" spc="145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283952" y="2194560"/>
            <a:ext cx="4220210" cy="9525"/>
          </a:xfrm>
          <a:custGeom>
            <a:avLst/>
            <a:gdLst/>
            <a:ahLst/>
            <a:cxnLst/>
            <a:rect l="l" t="t" r="r" b="b"/>
            <a:pathLst>
              <a:path w="4220209" h="9525">
                <a:moveTo>
                  <a:pt x="4219956" y="0"/>
                </a:moveTo>
                <a:lnTo>
                  <a:pt x="0" y="0"/>
                </a:lnTo>
                <a:lnTo>
                  <a:pt x="0" y="9144"/>
                </a:lnTo>
                <a:lnTo>
                  <a:pt x="4219956" y="9144"/>
                </a:lnTo>
                <a:lnTo>
                  <a:pt x="4219956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0292" y="0"/>
            <a:ext cx="6731634" cy="10287000"/>
            <a:chOff x="50292" y="0"/>
            <a:chExt cx="6731634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6751320" y="263652"/>
              <a:ext cx="9525" cy="10023475"/>
            </a:xfrm>
            <a:custGeom>
              <a:avLst/>
              <a:gdLst/>
              <a:ahLst/>
              <a:cxnLst/>
              <a:rect l="l" t="t" r="r" b="b"/>
              <a:pathLst>
                <a:path w="9525" h="10023475">
                  <a:moveTo>
                    <a:pt x="9143" y="0"/>
                  </a:moveTo>
                  <a:lnTo>
                    <a:pt x="0" y="0"/>
                  </a:lnTo>
                  <a:lnTo>
                    <a:pt x="0" y="10023344"/>
                  </a:lnTo>
                  <a:lnTo>
                    <a:pt x="9143" y="10023344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29292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2" y="0"/>
              <a:ext cx="6731508" cy="1028699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934070" y="2876245"/>
            <a:ext cx="9254490" cy="505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3505">
              <a:lnSpc>
                <a:spcPct val="100000"/>
              </a:lnSpc>
              <a:spcBef>
                <a:spcPts val="100"/>
              </a:spcBef>
            </a:pPr>
            <a:r>
              <a:rPr dirty="0" sz="3000" spc="-150">
                <a:solidFill>
                  <a:srgbClr val="292929"/>
                </a:solidFill>
                <a:latin typeface="Verdana"/>
                <a:cs typeface="Verdana"/>
              </a:rPr>
              <a:t>Surgeon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80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medical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40">
                <a:solidFill>
                  <a:srgbClr val="292929"/>
                </a:solidFill>
                <a:latin typeface="Verdana"/>
                <a:cs typeface="Verdana"/>
              </a:rPr>
              <a:t>researcher</a:t>
            </a:r>
            <a:endParaRPr sz="3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Verdana"/>
              <a:cs typeface="Verdana"/>
            </a:endParaRPr>
          </a:p>
          <a:p>
            <a:pPr algn="ctr" marL="59690" marR="47625" indent="-3810">
              <a:lnSpc>
                <a:spcPct val="125000"/>
              </a:lnSpc>
            </a:pP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Developed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a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0">
                <a:solidFill>
                  <a:srgbClr val="292929"/>
                </a:solidFill>
                <a:latin typeface="Verdana"/>
                <a:cs typeface="Verdana"/>
              </a:rPr>
              <a:t>method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5">
                <a:solidFill>
                  <a:srgbClr val="292929"/>
                </a:solidFill>
                <a:latin typeface="Verdana"/>
                <a:cs typeface="Verdana"/>
              </a:rPr>
              <a:t>preserve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blood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plasma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5">
                <a:solidFill>
                  <a:srgbClr val="292929"/>
                </a:solidFill>
                <a:latin typeface="Verdana"/>
                <a:cs typeface="Verdana"/>
              </a:rPr>
              <a:t>for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transfusions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leading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creation</a:t>
            </a:r>
            <a:r>
              <a:rPr dirty="0" sz="30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large-</a:t>
            </a:r>
            <a:r>
              <a:rPr dirty="0" sz="3000" spc="-100">
                <a:solidFill>
                  <a:srgbClr val="292929"/>
                </a:solidFill>
                <a:latin typeface="Verdana"/>
                <a:cs typeface="Verdana"/>
              </a:rPr>
              <a:t>scale</a:t>
            </a:r>
            <a:r>
              <a:rPr dirty="0" sz="30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45">
                <a:solidFill>
                  <a:srgbClr val="292929"/>
                </a:solidFill>
                <a:latin typeface="Verdana"/>
                <a:cs typeface="Verdana"/>
              </a:rPr>
              <a:t>blood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banks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30">
                <a:solidFill>
                  <a:srgbClr val="292929"/>
                </a:solidFill>
                <a:latin typeface="Verdana"/>
                <a:cs typeface="Verdana"/>
              </a:rPr>
              <a:t>used</a:t>
            </a:r>
            <a:r>
              <a:rPr dirty="0" sz="30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30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0">
                <a:solidFill>
                  <a:srgbClr val="292929"/>
                </a:solidFill>
                <a:latin typeface="Verdana"/>
                <a:cs typeface="Verdana"/>
              </a:rPr>
              <a:t>WWII</a:t>
            </a:r>
            <a:endParaRPr sz="3000">
              <a:latin typeface="Verdana"/>
              <a:cs typeface="Verdana"/>
            </a:endParaRPr>
          </a:p>
          <a:p>
            <a:pPr algn="ctr" marL="12700" marR="5080" indent="635">
              <a:lnSpc>
                <a:spcPts val="9000"/>
              </a:lnSpc>
              <a:spcBef>
                <a:spcPts val="1000"/>
              </a:spcBef>
            </a:pP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Director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6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first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4">
                <a:solidFill>
                  <a:srgbClr val="292929"/>
                </a:solidFill>
                <a:latin typeface="Verdana"/>
                <a:cs typeface="Verdana"/>
              </a:rPr>
              <a:t>American</a:t>
            </a:r>
            <a:r>
              <a:rPr dirty="0" sz="3000" spc="-26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05">
                <a:solidFill>
                  <a:srgbClr val="292929"/>
                </a:solidFill>
                <a:latin typeface="Verdana"/>
                <a:cs typeface="Verdana"/>
              </a:rPr>
              <a:t>Red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0">
                <a:solidFill>
                  <a:srgbClr val="292929"/>
                </a:solidFill>
                <a:latin typeface="Verdana"/>
                <a:cs typeface="Verdana"/>
              </a:rPr>
              <a:t>Cross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0">
                <a:solidFill>
                  <a:srgbClr val="292929"/>
                </a:solidFill>
                <a:latin typeface="Verdana"/>
                <a:cs typeface="Verdana"/>
              </a:rPr>
              <a:t>Blood</a:t>
            </a:r>
            <a:r>
              <a:rPr dirty="0" sz="30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20">
                <a:solidFill>
                  <a:srgbClr val="292929"/>
                </a:solidFill>
                <a:latin typeface="Verdana"/>
                <a:cs typeface="Verdana"/>
              </a:rPr>
              <a:t>Bank </a:t>
            </a: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Protested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racial</a:t>
            </a:r>
            <a:r>
              <a:rPr dirty="0" sz="30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25">
                <a:solidFill>
                  <a:srgbClr val="292929"/>
                </a:solidFill>
                <a:latin typeface="Verdana"/>
                <a:cs typeface="Verdana"/>
              </a:rPr>
              <a:t>segregation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4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110">
                <a:solidFill>
                  <a:srgbClr val="292929"/>
                </a:solidFill>
                <a:latin typeface="Verdana"/>
                <a:cs typeface="Verdana"/>
              </a:rPr>
              <a:t>donation</a:t>
            </a:r>
            <a:r>
              <a:rPr dirty="0" sz="30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95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30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3000" spc="-55">
                <a:solidFill>
                  <a:srgbClr val="292929"/>
                </a:solidFill>
                <a:latin typeface="Verdana"/>
                <a:cs typeface="Verdana"/>
              </a:rPr>
              <a:t>blood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764905" y="152867"/>
            <a:ext cx="6838315" cy="180213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0345" marR="5080" indent="-1478280">
              <a:lnSpc>
                <a:spcPct val="116599"/>
              </a:lnSpc>
              <a:spcBef>
                <a:spcPts val="95"/>
              </a:spcBef>
              <a:tabLst>
                <a:tab pos="3704590" algn="l"/>
                <a:tab pos="4644390" algn="l"/>
              </a:tabLst>
            </a:pPr>
            <a:r>
              <a:rPr dirty="0" spc="500"/>
              <a:t>C</a:t>
            </a:r>
            <a:r>
              <a:rPr dirty="0" spc="490"/>
              <a:t>H</a:t>
            </a:r>
            <a:r>
              <a:rPr dirty="0" spc="495"/>
              <a:t>A</a:t>
            </a:r>
            <a:r>
              <a:rPr dirty="0" spc="490"/>
              <a:t>R</a:t>
            </a:r>
            <a:r>
              <a:rPr dirty="0" spc="500"/>
              <a:t>L</a:t>
            </a:r>
            <a:r>
              <a:rPr dirty="0" spc="490"/>
              <a:t>E</a:t>
            </a:r>
            <a:r>
              <a:rPr dirty="0" spc="-75"/>
              <a:t>S</a:t>
            </a:r>
            <a:r>
              <a:rPr dirty="0"/>
              <a:t>	</a:t>
            </a:r>
            <a:r>
              <a:rPr dirty="0" spc="505"/>
              <a:t>R</a:t>
            </a:r>
            <a:r>
              <a:rPr dirty="0" spc="-60"/>
              <a:t>.</a:t>
            </a:r>
            <a:r>
              <a:rPr dirty="0"/>
              <a:t>	</a:t>
            </a:r>
            <a:r>
              <a:rPr dirty="0" spc="575"/>
              <a:t>D</a:t>
            </a:r>
            <a:r>
              <a:rPr dirty="0" spc="570"/>
              <a:t>RE</a:t>
            </a:r>
            <a:r>
              <a:rPr dirty="0" spc="5"/>
              <a:t>W</a:t>
            </a:r>
            <a:r>
              <a:rPr dirty="0" spc="430"/>
              <a:t> </a:t>
            </a:r>
            <a:r>
              <a:rPr dirty="0" spc="195"/>
              <a:t>(</a:t>
            </a:r>
            <a:r>
              <a:rPr dirty="0" spc="-695"/>
              <a:t> </a:t>
            </a:r>
            <a:r>
              <a:rPr dirty="0" spc="700"/>
              <a:t>19</a:t>
            </a:r>
            <a:r>
              <a:rPr dirty="0" spc="705"/>
              <a:t>0</a:t>
            </a:r>
            <a:r>
              <a:rPr dirty="0" spc="130"/>
              <a:t>4</a:t>
            </a:r>
            <a:r>
              <a:rPr dirty="0" spc="-640"/>
              <a:t> </a:t>
            </a:r>
            <a:r>
              <a:rPr dirty="0" spc="145"/>
              <a:t>-</a:t>
            </a:r>
            <a:r>
              <a:rPr dirty="0" spc="-680"/>
              <a:t> </a:t>
            </a:r>
            <a:r>
              <a:rPr dirty="0" spc="620"/>
              <a:t>19</a:t>
            </a:r>
            <a:r>
              <a:rPr dirty="0" spc="615"/>
              <a:t>5</a:t>
            </a:r>
            <a:r>
              <a:rPr dirty="0" spc="50"/>
              <a:t>0</a:t>
            </a:r>
            <a:r>
              <a:rPr dirty="0" spc="-670"/>
              <a:t> </a:t>
            </a:r>
            <a:r>
              <a:rPr dirty="0" spc="145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C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782043" y="2999232"/>
            <a:ext cx="4218940" cy="9525"/>
          </a:xfrm>
          <a:custGeom>
            <a:avLst/>
            <a:gdLst/>
            <a:ahLst/>
            <a:cxnLst/>
            <a:rect l="l" t="t" r="r" b="b"/>
            <a:pathLst>
              <a:path w="4218940" h="9525">
                <a:moveTo>
                  <a:pt x="4218432" y="0"/>
                </a:moveTo>
                <a:lnTo>
                  <a:pt x="0" y="0"/>
                </a:lnTo>
                <a:lnTo>
                  <a:pt x="0" y="9144"/>
                </a:lnTo>
                <a:lnTo>
                  <a:pt x="4218432" y="9144"/>
                </a:lnTo>
                <a:lnTo>
                  <a:pt x="4218432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86771" cy="10287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242295" y="111100"/>
            <a:ext cx="7219315" cy="2693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 indent="560705">
              <a:lnSpc>
                <a:spcPct val="116599"/>
              </a:lnSpc>
              <a:spcBef>
                <a:spcPts val="100"/>
              </a:spcBef>
              <a:tabLst>
                <a:tab pos="3019425" algn="l"/>
                <a:tab pos="4208780" algn="l"/>
              </a:tabLst>
            </a:pPr>
            <a:r>
              <a:rPr dirty="0" spc="520"/>
              <a:t>M</a:t>
            </a:r>
            <a:r>
              <a:rPr dirty="0" spc="525"/>
              <a:t>A</a:t>
            </a:r>
            <a:r>
              <a:rPr dirty="0" spc="520"/>
              <a:t>R</a:t>
            </a:r>
            <a:r>
              <a:rPr dirty="0" spc="-45"/>
              <a:t>Y</a:t>
            </a:r>
            <a:r>
              <a:rPr dirty="0"/>
              <a:t>	</a:t>
            </a:r>
            <a:r>
              <a:rPr dirty="0" spc="530"/>
              <a:t>B</a:t>
            </a:r>
            <a:r>
              <a:rPr dirty="0" spc="525"/>
              <a:t>E</a:t>
            </a:r>
            <a:r>
              <a:rPr dirty="0" spc="530"/>
              <a:t>AT</a:t>
            </a:r>
            <a:r>
              <a:rPr dirty="0" spc="525"/>
              <a:t>R</a:t>
            </a:r>
            <a:r>
              <a:rPr dirty="0" spc="530"/>
              <a:t>I</a:t>
            </a:r>
            <a:r>
              <a:rPr dirty="0" spc="535"/>
              <a:t>C</a:t>
            </a:r>
            <a:r>
              <a:rPr dirty="0" spc="-40"/>
              <a:t>E</a:t>
            </a:r>
            <a:r>
              <a:rPr dirty="0" spc="455"/>
              <a:t> </a:t>
            </a:r>
            <a:r>
              <a:rPr dirty="0" spc="425"/>
              <a:t>DA</a:t>
            </a:r>
            <a:r>
              <a:rPr dirty="0" spc="430"/>
              <a:t>V</a:t>
            </a:r>
            <a:r>
              <a:rPr dirty="0" spc="425"/>
              <a:t>IDS</a:t>
            </a:r>
            <a:r>
              <a:rPr dirty="0" spc="430"/>
              <a:t>O</a:t>
            </a:r>
            <a:r>
              <a:rPr dirty="0" spc="-145"/>
              <a:t>N</a:t>
            </a:r>
            <a:r>
              <a:rPr dirty="0"/>
              <a:t>	</a:t>
            </a:r>
            <a:r>
              <a:rPr dirty="0" spc="434"/>
              <a:t>K</a:t>
            </a:r>
            <a:r>
              <a:rPr dirty="0" spc="425"/>
              <a:t>E</a:t>
            </a:r>
            <a:r>
              <a:rPr dirty="0" spc="434"/>
              <a:t>NN</a:t>
            </a:r>
            <a:r>
              <a:rPr dirty="0" spc="425"/>
              <a:t>E</a:t>
            </a:r>
            <a:r>
              <a:rPr dirty="0" spc="-140"/>
              <a:t>R</a:t>
            </a:r>
          </a:p>
          <a:p>
            <a:pPr algn="ctr" marL="5080">
              <a:lnSpc>
                <a:spcPct val="100000"/>
              </a:lnSpc>
              <a:spcBef>
                <a:spcPts val="1010"/>
              </a:spcBef>
              <a:tabLst>
                <a:tab pos="2339975" algn="l"/>
              </a:tabLst>
            </a:pPr>
            <a:r>
              <a:rPr dirty="0" spc="195"/>
              <a:t>(</a:t>
            </a:r>
            <a:r>
              <a:rPr dirty="0" spc="-695"/>
              <a:t> </a:t>
            </a:r>
            <a:r>
              <a:rPr dirty="0" spc="420"/>
              <a:t>1</a:t>
            </a:r>
            <a:r>
              <a:rPr dirty="0" spc="425"/>
              <a:t>9</a:t>
            </a:r>
            <a:r>
              <a:rPr dirty="0" spc="420"/>
              <a:t>1</a:t>
            </a:r>
            <a:r>
              <a:rPr dirty="0" spc="-150"/>
              <a:t>2</a:t>
            </a:r>
            <a:r>
              <a:rPr dirty="0" spc="-650"/>
              <a:t> </a:t>
            </a:r>
            <a:r>
              <a:rPr dirty="0" spc="95"/>
              <a:t>-</a:t>
            </a:r>
            <a:r>
              <a:rPr dirty="0"/>
              <a:t>	</a:t>
            </a:r>
            <a:r>
              <a:rPr dirty="0" spc="950"/>
              <a:t>2</a:t>
            </a:r>
            <a:r>
              <a:rPr dirty="0" spc="960"/>
              <a:t>00</a:t>
            </a:r>
            <a:r>
              <a:rPr dirty="0" spc="385"/>
              <a:t>6</a:t>
            </a:r>
            <a:r>
              <a:rPr dirty="0" spc="-680"/>
              <a:t> </a:t>
            </a:r>
            <a:r>
              <a:rPr dirty="0" spc="145"/>
              <a:t>)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0680954" y="3452520"/>
            <a:ext cx="6419215" cy="536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3365" marR="242570">
              <a:lnSpc>
                <a:spcPct val="125000"/>
              </a:lnSpc>
              <a:spcBef>
                <a:spcPts val="100"/>
              </a:spcBef>
            </a:pP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Inventor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with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0">
                <a:solidFill>
                  <a:srgbClr val="292929"/>
                </a:solidFill>
                <a:latin typeface="Verdana"/>
                <a:cs typeface="Verdana"/>
              </a:rPr>
              <a:t>no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0">
                <a:solidFill>
                  <a:srgbClr val="292929"/>
                </a:solidFill>
                <a:latin typeface="Verdana"/>
                <a:cs typeface="Verdana"/>
              </a:rPr>
              <a:t>formal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professional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training</a:t>
            </a:r>
            <a:r>
              <a:rPr dirty="0" sz="28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>
                <a:solidFill>
                  <a:srgbClr val="292929"/>
                </a:solidFill>
                <a:latin typeface="Verdana"/>
                <a:cs typeface="Verdana"/>
              </a:rPr>
              <a:t>or</a:t>
            </a:r>
            <a:r>
              <a:rPr dirty="0" sz="2800" spc="29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college</a:t>
            </a:r>
            <a:r>
              <a:rPr dirty="0" sz="28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degree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Verdana"/>
              <a:cs typeface="Verdana"/>
            </a:endParaRPr>
          </a:p>
          <a:p>
            <a:pPr algn="ctr" marL="53340" marR="45720">
              <a:lnSpc>
                <a:spcPct val="125000"/>
              </a:lnSpc>
            </a:pPr>
            <a:r>
              <a:rPr dirty="0" sz="2800" spc="-80">
                <a:solidFill>
                  <a:srgbClr val="292929"/>
                </a:solidFill>
                <a:latin typeface="Verdana"/>
                <a:cs typeface="Verdana"/>
              </a:rPr>
              <a:t>Holds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65">
                <a:solidFill>
                  <a:srgbClr val="292929"/>
                </a:solidFill>
                <a:latin typeface="Verdana"/>
                <a:cs typeface="Verdana"/>
              </a:rPr>
              <a:t>most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0">
                <a:solidFill>
                  <a:srgbClr val="292929"/>
                </a:solidFill>
                <a:latin typeface="Verdana"/>
                <a:cs typeface="Verdana"/>
              </a:rPr>
              <a:t>patents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than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any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0">
                <a:solidFill>
                  <a:srgbClr val="292929"/>
                </a:solidFill>
                <a:latin typeface="Verdana"/>
                <a:cs typeface="Verdana"/>
              </a:rPr>
              <a:t>other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Black</a:t>
            </a:r>
            <a:r>
              <a:rPr dirty="0" sz="28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woman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28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30">
                <a:solidFill>
                  <a:srgbClr val="292929"/>
                </a:solidFill>
                <a:latin typeface="Verdana"/>
                <a:cs typeface="Verdana"/>
              </a:rPr>
              <a:t>history.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Verdana"/>
              <a:cs typeface="Verdana"/>
            </a:endParaRPr>
          </a:p>
          <a:p>
            <a:pPr algn="ctr" marL="12700" marR="5080" indent="-635">
              <a:lnSpc>
                <a:spcPct val="125000"/>
              </a:lnSpc>
            </a:pP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Invented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0">
                <a:solidFill>
                  <a:srgbClr val="292929"/>
                </a:solidFill>
                <a:latin typeface="Verdana"/>
                <a:cs typeface="Verdana"/>
              </a:rPr>
              <a:t>menstrual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sanitary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belt, </a:t>
            </a:r>
            <a:r>
              <a:rPr dirty="0" sz="2800" spc="-170">
                <a:solidFill>
                  <a:srgbClr val="292929"/>
                </a:solidFill>
                <a:latin typeface="Verdana"/>
                <a:cs typeface="Verdana"/>
              </a:rPr>
              <a:t>(precursor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0">
                <a:solidFill>
                  <a:srgbClr val="292929"/>
                </a:solidFill>
                <a:latin typeface="Verdana"/>
                <a:cs typeface="Verdana"/>
              </a:rPr>
              <a:t>menstrual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pads)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though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292929"/>
                </a:solidFill>
                <a:latin typeface="Verdana"/>
                <a:cs typeface="Verdana"/>
              </a:rPr>
              <a:t>it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took</a:t>
            </a:r>
            <a:r>
              <a:rPr dirty="0" sz="28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30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0">
                <a:solidFill>
                  <a:srgbClr val="292929"/>
                </a:solidFill>
                <a:latin typeface="Verdana"/>
                <a:cs typeface="Verdana"/>
              </a:rPr>
              <a:t>years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before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75">
                <a:solidFill>
                  <a:srgbClr val="292929"/>
                </a:solidFill>
                <a:latin typeface="Verdana"/>
                <a:cs typeface="Verdana"/>
              </a:rPr>
              <a:t>her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292929"/>
                </a:solidFill>
                <a:latin typeface="Verdana"/>
                <a:cs typeface="Verdana"/>
              </a:rPr>
              <a:t>invention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reached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mainstream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markets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CFDF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0186670" cy="10287000"/>
            <a:chOff x="0" y="0"/>
            <a:chExt cx="10186670" cy="10287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06923" cy="102869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954523" y="0"/>
              <a:ext cx="4704715" cy="10287000"/>
            </a:xfrm>
            <a:custGeom>
              <a:avLst/>
              <a:gdLst/>
              <a:ahLst/>
              <a:cxnLst/>
              <a:rect l="l" t="t" r="r" b="b"/>
              <a:pathLst>
                <a:path w="4704715" h="10287000">
                  <a:moveTo>
                    <a:pt x="4704587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4704587" y="10287000"/>
                  </a:lnTo>
                  <a:lnTo>
                    <a:pt x="4704587" y="0"/>
                  </a:lnTo>
                  <a:close/>
                </a:path>
              </a:pathLst>
            </a:custGeom>
            <a:solidFill>
              <a:srgbClr val="4A4A4A">
                <a:alpha val="6666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8111" y="0"/>
              <a:ext cx="4718303" cy="686866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686044" cy="1028699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6044" y="6877811"/>
              <a:ext cx="4500372" cy="3409186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/>
          <p:nvPr/>
        </p:nvSpPr>
        <p:spPr>
          <a:xfrm>
            <a:off x="10571733" y="2020767"/>
            <a:ext cx="7203440" cy="80289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0480" marR="20320">
              <a:lnSpc>
                <a:spcPct val="125000"/>
              </a:lnSpc>
              <a:spcBef>
                <a:spcPts val="105"/>
              </a:spcBef>
            </a:pPr>
            <a:r>
              <a:rPr dirty="0" sz="2800" spc="-100">
                <a:solidFill>
                  <a:srgbClr val="292929"/>
                </a:solidFill>
                <a:latin typeface="Verdana"/>
                <a:cs typeface="Verdana"/>
              </a:rPr>
              <a:t>Diagnosed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0">
                <a:solidFill>
                  <a:srgbClr val="292929"/>
                </a:solidFill>
                <a:latin typeface="Verdana"/>
                <a:cs typeface="Verdana"/>
              </a:rPr>
              <a:t>with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cervical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cancer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70">
                <a:solidFill>
                  <a:srgbClr val="292929"/>
                </a:solidFill>
                <a:latin typeface="Verdana"/>
                <a:cs typeface="Verdana"/>
              </a:rPr>
              <a:t>1951,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80">
                <a:solidFill>
                  <a:srgbClr val="292929"/>
                </a:solidFill>
                <a:latin typeface="Verdana"/>
                <a:cs typeface="Verdana"/>
              </a:rPr>
              <a:t>her </a:t>
            </a:r>
            <a:r>
              <a:rPr dirty="0" sz="2800" spc="-160">
                <a:solidFill>
                  <a:srgbClr val="292929"/>
                </a:solidFill>
                <a:latin typeface="Verdana"/>
                <a:cs typeface="Verdana"/>
              </a:rPr>
              <a:t>cervix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cells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were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taken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research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purposes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without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75">
                <a:solidFill>
                  <a:srgbClr val="292929"/>
                </a:solidFill>
                <a:latin typeface="Verdana"/>
                <a:cs typeface="Verdana"/>
              </a:rPr>
              <a:t>her</a:t>
            </a: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consent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Verdana"/>
              <a:cs typeface="Verdana"/>
            </a:endParaRPr>
          </a:p>
          <a:p>
            <a:pPr algn="ctr" marL="163195" marR="154305">
              <a:lnSpc>
                <a:spcPct val="125000"/>
              </a:lnSpc>
            </a:pP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These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55">
                <a:solidFill>
                  <a:srgbClr val="292929"/>
                </a:solidFill>
                <a:latin typeface="Verdana"/>
                <a:cs typeface="Verdana"/>
              </a:rPr>
              <a:t>HeLa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cells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0">
                <a:solidFill>
                  <a:srgbClr val="292929"/>
                </a:solidFill>
                <a:latin typeface="Verdana"/>
                <a:cs typeface="Verdana"/>
              </a:rPr>
              <a:t>were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0">
                <a:solidFill>
                  <a:srgbClr val="292929"/>
                </a:solidFill>
                <a:latin typeface="Verdana"/>
                <a:cs typeface="Verdana"/>
              </a:rPr>
              <a:t>found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2800" spc="-24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reproduce </a:t>
            </a:r>
            <a:r>
              <a:rPr dirty="0" sz="2800" spc="-130">
                <a:solidFill>
                  <a:srgbClr val="292929"/>
                </a:solidFill>
                <a:latin typeface="Verdana"/>
                <a:cs typeface="Verdana"/>
              </a:rPr>
              <a:t>indefinitely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continue</a:t>
            </a:r>
            <a:r>
              <a:rPr dirty="0" sz="2800" spc="-19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do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so,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292929"/>
                </a:solidFill>
                <a:latin typeface="Verdana"/>
                <a:cs typeface="Verdana"/>
              </a:rPr>
              <a:t>hence </a:t>
            </a:r>
            <a:r>
              <a:rPr dirty="0" sz="2800" spc="-60">
                <a:solidFill>
                  <a:srgbClr val="292929"/>
                </a:solidFill>
                <a:latin typeface="Verdana"/>
                <a:cs typeface="Verdana"/>
              </a:rPr>
              <a:t>“immortal”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Verdana"/>
              <a:cs typeface="Verdana"/>
            </a:endParaRPr>
          </a:p>
          <a:p>
            <a:pPr algn="ctr" marL="48895" marR="40640">
              <a:lnSpc>
                <a:spcPct val="125000"/>
              </a:lnSpc>
            </a:pPr>
            <a:r>
              <a:rPr dirty="0" sz="2800" spc="-60">
                <a:solidFill>
                  <a:srgbClr val="292929"/>
                </a:solidFill>
                <a:latin typeface="Verdana"/>
                <a:cs typeface="Verdana"/>
              </a:rPr>
              <a:t>HeLa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cell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line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has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contributed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85">
                <a:solidFill>
                  <a:srgbClr val="292929"/>
                </a:solidFill>
                <a:latin typeface="Verdana"/>
                <a:cs typeface="Verdana"/>
              </a:rPr>
              <a:t>biomedical 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breakthroughs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gene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5">
                <a:solidFill>
                  <a:srgbClr val="292929"/>
                </a:solidFill>
                <a:latin typeface="Verdana"/>
                <a:cs typeface="Verdana"/>
              </a:rPr>
              <a:t>mapping,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polio </a:t>
            </a:r>
            <a:r>
              <a:rPr dirty="0" sz="2800" spc="-155">
                <a:solidFill>
                  <a:srgbClr val="292929"/>
                </a:solidFill>
                <a:latin typeface="Verdana"/>
                <a:cs typeface="Verdana"/>
              </a:rPr>
              <a:t>vaccine,</a:t>
            </a:r>
            <a:r>
              <a:rPr dirty="0" sz="2800" spc="-18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understanding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cancer</a:t>
            </a:r>
            <a:r>
              <a:rPr dirty="0" sz="2800" spc="-19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292929"/>
                </a:solidFill>
                <a:latin typeface="Verdana"/>
                <a:cs typeface="Verdana"/>
              </a:rPr>
              <a:t>and </a:t>
            </a:r>
            <a:r>
              <a:rPr dirty="0" sz="2800" spc="-70">
                <a:solidFill>
                  <a:srgbClr val="292929"/>
                </a:solidFill>
                <a:latin typeface="Verdana"/>
                <a:cs typeface="Verdana"/>
              </a:rPr>
              <a:t>HIV/AIDS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Verdana"/>
              <a:cs typeface="Verdana"/>
            </a:endParaRPr>
          </a:p>
          <a:p>
            <a:pPr algn="ctr" marL="12065" marR="5080">
              <a:lnSpc>
                <a:spcPct val="125000"/>
              </a:lnSpc>
            </a:pPr>
            <a:r>
              <a:rPr dirty="0" sz="2800" spc="-100">
                <a:solidFill>
                  <a:srgbClr val="292929"/>
                </a:solidFill>
                <a:latin typeface="Verdana"/>
                <a:cs typeface="Verdana"/>
              </a:rPr>
              <a:t>Lacks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Family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has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5">
                <a:solidFill>
                  <a:srgbClr val="292929"/>
                </a:solidFill>
                <a:latin typeface="Verdana"/>
                <a:cs typeface="Verdana"/>
              </a:rPr>
              <a:t>received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0">
                <a:solidFill>
                  <a:srgbClr val="292929"/>
                </a:solidFill>
                <a:latin typeface="Verdana"/>
                <a:cs typeface="Verdana"/>
              </a:rPr>
              <a:t>no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compensation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28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0">
                <a:solidFill>
                  <a:srgbClr val="292929"/>
                </a:solidFill>
                <a:latin typeface="Verdana"/>
                <a:cs typeface="Verdana"/>
              </a:rPr>
              <a:t>use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55">
                <a:solidFill>
                  <a:srgbClr val="292929"/>
                </a:solidFill>
                <a:latin typeface="Verdana"/>
                <a:cs typeface="Verdana"/>
              </a:rPr>
              <a:t>HeLa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cells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1782043" y="1972055"/>
            <a:ext cx="4218940" cy="9525"/>
          </a:xfrm>
          <a:custGeom>
            <a:avLst/>
            <a:gdLst/>
            <a:ahLst/>
            <a:cxnLst/>
            <a:rect l="l" t="t" r="r" b="b"/>
            <a:pathLst>
              <a:path w="4218940" h="9525">
                <a:moveTo>
                  <a:pt x="4218432" y="0"/>
                </a:moveTo>
                <a:lnTo>
                  <a:pt x="0" y="0"/>
                </a:lnTo>
                <a:lnTo>
                  <a:pt x="0" y="9144"/>
                </a:lnTo>
                <a:lnTo>
                  <a:pt x="4218432" y="9144"/>
                </a:lnTo>
                <a:lnTo>
                  <a:pt x="4218432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387076" y="111100"/>
            <a:ext cx="6927215" cy="180276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84300" marR="5080" indent="-1371600">
              <a:lnSpc>
                <a:spcPct val="116599"/>
              </a:lnSpc>
              <a:spcBef>
                <a:spcPts val="100"/>
              </a:spcBef>
              <a:tabLst>
                <a:tab pos="4553585" algn="l"/>
              </a:tabLst>
            </a:pPr>
            <a:r>
              <a:rPr dirty="0" spc="470"/>
              <a:t>HE</a:t>
            </a:r>
            <a:r>
              <a:rPr dirty="0" spc="480"/>
              <a:t>N</a:t>
            </a:r>
            <a:r>
              <a:rPr dirty="0" spc="470"/>
              <a:t>R</a:t>
            </a:r>
            <a:r>
              <a:rPr dirty="0" spc="475"/>
              <a:t>I</a:t>
            </a:r>
            <a:r>
              <a:rPr dirty="0" spc="470"/>
              <a:t>E</a:t>
            </a:r>
            <a:r>
              <a:rPr dirty="0" spc="475"/>
              <a:t>TT</a:t>
            </a:r>
            <a:r>
              <a:rPr dirty="0" spc="-95"/>
              <a:t>A</a:t>
            </a:r>
            <a:r>
              <a:rPr dirty="0"/>
              <a:t>	</a:t>
            </a:r>
            <a:r>
              <a:rPr dirty="0" spc="450"/>
              <a:t>L</a:t>
            </a:r>
            <a:r>
              <a:rPr dirty="0" spc="445"/>
              <a:t>A</a:t>
            </a:r>
            <a:r>
              <a:rPr dirty="0" spc="450"/>
              <a:t>CK</a:t>
            </a:r>
            <a:r>
              <a:rPr dirty="0" spc="-125"/>
              <a:t>S</a:t>
            </a:r>
            <a:r>
              <a:rPr dirty="0" spc="330"/>
              <a:t> </a:t>
            </a:r>
            <a:r>
              <a:rPr dirty="0" spc="195"/>
              <a:t>(</a:t>
            </a:r>
            <a:r>
              <a:rPr dirty="0" spc="-675"/>
              <a:t> </a:t>
            </a:r>
            <a:r>
              <a:rPr dirty="0" spc="680"/>
              <a:t>19</a:t>
            </a:r>
            <a:r>
              <a:rPr dirty="0" spc="675"/>
              <a:t>2</a:t>
            </a:r>
            <a:r>
              <a:rPr dirty="0" spc="105"/>
              <a:t>0</a:t>
            </a:r>
            <a:r>
              <a:rPr dirty="0" spc="-645"/>
              <a:t> </a:t>
            </a:r>
            <a:r>
              <a:rPr dirty="0" spc="1095">
                <a:latin typeface="Calibri"/>
                <a:cs typeface="Calibri"/>
              </a:rPr>
              <a:t>–</a:t>
            </a:r>
            <a:r>
              <a:rPr dirty="0" spc="-550">
                <a:latin typeface="Calibri"/>
                <a:cs typeface="Calibri"/>
              </a:rPr>
              <a:t> </a:t>
            </a:r>
            <a:r>
              <a:rPr dirty="0" spc="355"/>
              <a:t>1</a:t>
            </a:r>
            <a:r>
              <a:rPr dirty="0" spc="360"/>
              <a:t>9</a:t>
            </a:r>
            <a:r>
              <a:rPr dirty="0" spc="350"/>
              <a:t>5</a:t>
            </a:r>
            <a:r>
              <a:rPr dirty="0" spc="-215"/>
              <a:t>1</a:t>
            </a:r>
            <a:r>
              <a:rPr dirty="0" spc="-665"/>
              <a:t> </a:t>
            </a:r>
            <a:r>
              <a:rPr dirty="0" spc="145"/>
              <a:t>)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365861" y="10056977"/>
            <a:ext cx="405320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145" b="1">
                <a:solidFill>
                  <a:srgbClr val="FCFDFD"/>
                </a:solidFill>
                <a:latin typeface="Century Gothic"/>
                <a:cs typeface="Century Gothic"/>
              </a:rPr>
              <a:t>Smithsonian’</a:t>
            </a:r>
            <a:r>
              <a:rPr dirty="0" sz="1400" spc="-235" b="1">
                <a:solidFill>
                  <a:srgbClr val="FCFDFD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CFDFD"/>
                </a:solidFill>
                <a:latin typeface="Century Gothic"/>
                <a:cs typeface="Century Gothic"/>
              </a:rPr>
              <a:t>s</a:t>
            </a:r>
            <a:r>
              <a:rPr dirty="0" sz="1400" spc="290" b="1">
                <a:solidFill>
                  <a:srgbClr val="FCFDFD"/>
                </a:solidFill>
                <a:latin typeface="Century Gothic"/>
                <a:cs typeface="Century Gothic"/>
              </a:rPr>
              <a:t> </a:t>
            </a:r>
            <a:r>
              <a:rPr dirty="0" sz="1400" spc="125" b="1">
                <a:solidFill>
                  <a:srgbClr val="FCFDFD"/>
                </a:solidFill>
                <a:latin typeface="Century Gothic"/>
                <a:cs typeface="Century Gothic"/>
              </a:rPr>
              <a:t>National</a:t>
            </a:r>
            <a:r>
              <a:rPr dirty="0" sz="1400" spc="285" b="1">
                <a:solidFill>
                  <a:srgbClr val="FCFDFD"/>
                </a:solidFill>
                <a:latin typeface="Century Gothic"/>
                <a:cs typeface="Century Gothic"/>
              </a:rPr>
              <a:t> </a:t>
            </a:r>
            <a:r>
              <a:rPr dirty="0" sz="1400" spc="180" b="1">
                <a:solidFill>
                  <a:srgbClr val="FCFDFD"/>
                </a:solidFill>
                <a:latin typeface="Century Gothic"/>
                <a:cs typeface="Century Gothic"/>
              </a:rPr>
              <a:t>Portrait</a:t>
            </a:r>
            <a:r>
              <a:rPr dirty="0" sz="1400" spc="290" b="1">
                <a:solidFill>
                  <a:srgbClr val="FCFDFD"/>
                </a:solidFill>
                <a:latin typeface="Century Gothic"/>
                <a:cs typeface="Century Gothic"/>
              </a:rPr>
              <a:t> </a:t>
            </a:r>
            <a:r>
              <a:rPr dirty="0" sz="1400" spc="80" b="1">
                <a:solidFill>
                  <a:srgbClr val="FCFDFD"/>
                </a:solidFill>
                <a:latin typeface="Century Gothic"/>
                <a:cs typeface="Century Gothic"/>
              </a:rPr>
              <a:t>Gallery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CFDF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9659620" cy="10287000"/>
            <a:chOff x="0" y="0"/>
            <a:chExt cx="9659620" cy="10287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5106923" cy="1028699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954523" y="0"/>
              <a:ext cx="4704715" cy="10287000"/>
            </a:xfrm>
            <a:custGeom>
              <a:avLst/>
              <a:gdLst/>
              <a:ahLst/>
              <a:cxnLst/>
              <a:rect l="l" t="t" r="r" b="b"/>
              <a:pathLst>
                <a:path w="4704715" h="10287000">
                  <a:moveTo>
                    <a:pt x="4704587" y="0"/>
                  </a:moveTo>
                  <a:lnTo>
                    <a:pt x="0" y="0"/>
                  </a:lnTo>
                  <a:lnTo>
                    <a:pt x="0" y="10287000"/>
                  </a:lnTo>
                  <a:lnTo>
                    <a:pt x="4704587" y="10287000"/>
                  </a:lnTo>
                  <a:lnTo>
                    <a:pt x="4704587" y="0"/>
                  </a:lnTo>
                  <a:close/>
                </a:path>
              </a:pathLst>
            </a:custGeom>
            <a:solidFill>
              <a:srgbClr val="4A4A4A">
                <a:alpha val="6666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6923" y="5574790"/>
              <a:ext cx="4552187" cy="4712206"/>
            </a:xfrm>
            <a:prstGeom prst="rect">
              <a:avLst/>
            </a:prstGeom>
          </p:spPr>
        </p:pic>
      </p:grpSp>
      <p:sp>
        <p:nvSpPr>
          <p:cNvPr id="7" name="object 7" descr=""/>
          <p:cNvSpPr/>
          <p:nvPr/>
        </p:nvSpPr>
        <p:spPr>
          <a:xfrm>
            <a:off x="14249400" y="6868668"/>
            <a:ext cx="472440" cy="9525"/>
          </a:xfrm>
          <a:custGeom>
            <a:avLst/>
            <a:gdLst/>
            <a:ahLst/>
            <a:cxnLst/>
            <a:rect l="l" t="t" r="r" b="b"/>
            <a:pathLst>
              <a:path w="472440" h="9525">
                <a:moveTo>
                  <a:pt x="472440" y="0"/>
                </a:moveTo>
                <a:lnTo>
                  <a:pt x="0" y="0"/>
                </a:lnTo>
                <a:lnTo>
                  <a:pt x="0" y="9143"/>
                </a:lnTo>
                <a:lnTo>
                  <a:pt x="472440" y="9143"/>
                </a:lnTo>
                <a:lnTo>
                  <a:pt x="472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0" y="0"/>
            <a:ext cx="9659620" cy="10287000"/>
            <a:chOff x="0" y="0"/>
            <a:chExt cx="9659620" cy="1028700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0179" y="0"/>
              <a:ext cx="4408932" cy="10286996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5372099" cy="10286996"/>
            </a:xfrm>
            <a:prstGeom prst="rect">
              <a:avLst/>
            </a:prstGeom>
          </p:spPr>
        </p:pic>
      </p:grpSp>
      <p:sp>
        <p:nvSpPr>
          <p:cNvPr id="11" name="object 11" descr=""/>
          <p:cNvSpPr/>
          <p:nvPr/>
        </p:nvSpPr>
        <p:spPr>
          <a:xfrm>
            <a:off x="11782043" y="3093720"/>
            <a:ext cx="4218940" cy="10795"/>
          </a:xfrm>
          <a:custGeom>
            <a:avLst/>
            <a:gdLst/>
            <a:ahLst/>
            <a:cxnLst/>
            <a:rect l="l" t="t" r="r" b="b"/>
            <a:pathLst>
              <a:path w="4218940" h="10794">
                <a:moveTo>
                  <a:pt x="4218432" y="0"/>
                </a:moveTo>
                <a:lnTo>
                  <a:pt x="0" y="0"/>
                </a:lnTo>
                <a:lnTo>
                  <a:pt x="0" y="10668"/>
                </a:lnTo>
                <a:lnTo>
                  <a:pt x="4218432" y="10668"/>
                </a:lnTo>
                <a:lnTo>
                  <a:pt x="4218432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05007" y="111100"/>
            <a:ext cx="6492875" cy="2693035"/>
          </a:xfrm>
          <a:prstGeom prst="rect"/>
        </p:spPr>
        <p:txBody>
          <a:bodyPr wrap="square" lIns="0" tIns="13906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95"/>
              </a:spcBef>
              <a:tabLst>
                <a:tab pos="1485265" algn="l"/>
              </a:tabLst>
            </a:pPr>
            <a:r>
              <a:rPr dirty="0" spc="455"/>
              <a:t>D</a:t>
            </a:r>
            <a:r>
              <a:rPr dirty="0" spc="450"/>
              <a:t>R</a:t>
            </a:r>
            <a:r>
              <a:rPr dirty="0" spc="-114"/>
              <a:t>.</a:t>
            </a:r>
            <a:r>
              <a:rPr dirty="0"/>
              <a:t>	</a:t>
            </a:r>
            <a:r>
              <a:rPr dirty="0" spc="459"/>
              <a:t>M</a:t>
            </a:r>
            <a:r>
              <a:rPr dirty="0" spc="465"/>
              <a:t>A</a:t>
            </a:r>
            <a:r>
              <a:rPr dirty="0" spc="459"/>
              <a:t>R</a:t>
            </a:r>
            <a:r>
              <a:rPr dirty="0" spc="465"/>
              <a:t>I</a:t>
            </a:r>
            <a:r>
              <a:rPr dirty="0" spc="470"/>
              <a:t>LY</a:t>
            </a:r>
            <a:r>
              <a:rPr dirty="0" spc="-105"/>
              <a:t>N</a:t>
            </a:r>
          </a:p>
          <a:p>
            <a:pPr algn="ctr" marL="12065" marR="5080">
              <a:lnSpc>
                <a:spcPts val="7009"/>
              </a:lnSpc>
              <a:spcBef>
                <a:spcPts val="185"/>
              </a:spcBef>
              <a:tabLst>
                <a:tab pos="1248410" algn="l"/>
                <a:tab pos="3427729" algn="l"/>
              </a:tabLst>
            </a:pPr>
            <a:r>
              <a:rPr dirty="0" spc="535"/>
              <a:t>HU</a:t>
            </a:r>
            <a:r>
              <a:rPr dirty="0" spc="545"/>
              <a:t>G</a:t>
            </a:r>
            <a:r>
              <a:rPr dirty="0" spc="535"/>
              <a:t>HE</a:t>
            </a:r>
            <a:r>
              <a:rPr dirty="0" spc="-30"/>
              <a:t>S</a:t>
            </a:r>
            <a:r>
              <a:rPr dirty="0"/>
              <a:t>	</a:t>
            </a:r>
            <a:r>
              <a:rPr dirty="0" spc="490"/>
              <a:t>G</a:t>
            </a:r>
            <a:r>
              <a:rPr dirty="0" spc="484"/>
              <a:t>AST</a:t>
            </a:r>
            <a:r>
              <a:rPr dirty="0" spc="490"/>
              <a:t>O</a:t>
            </a:r>
            <a:r>
              <a:rPr dirty="0" spc="-85"/>
              <a:t>N</a:t>
            </a:r>
            <a:r>
              <a:rPr dirty="0" spc="390"/>
              <a:t> </a:t>
            </a:r>
            <a:r>
              <a:rPr dirty="0" spc="195"/>
              <a:t>(</a:t>
            </a:r>
            <a:r>
              <a:rPr dirty="0" spc="-685"/>
              <a:t> </a:t>
            </a:r>
            <a:r>
              <a:rPr dirty="0" spc="585"/>
              <a:t>B</a:t>
            </a:r>
            <a:r>
              <a:rPr dirty="0" spc="15"/>
              <a:t>.</a:t>
            </a:r>
            <a:r>
              <a:rPr dirty="0"/>
              <a:t>	</a:t>
            </a:r>
            <a:r>
              <a:rPr dirty="0" spc="509"/>
              <a:t>1</a:t>
            </a:r>
            <a:r>
              <a:rPr dirty="0" spc="515"/>
              <a:t>93</a:t>
            </a:r>
            <a:r>
              <a:rPr dirty="0" spc="-60"/>
              <a:t>9</a:t>
            </a:r>
            <a:r>
              <a:rPr dirty="0" spc="-660"/>
              <a:t> </a:t>
            </a:r>
            <a:r>
              <a:rPr dirty="0" spc="145"/>
              <a:t>)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10584942" y="3900465"/>
            <a:ext cx="6615430" cy="5893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91440" marR="83820">
              <a:lnSpc>
                <a:spcPct val="125000"/>
              </a:lnSpc>
              <a:spcBef>
                <a:spcPts val="95"/>
              </a:spcBef>
            </a:pP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First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African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American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woman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to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0">
                <a:solidFill>
                  <a:srgbClr val="292929"/>
                </a:solidFill>
                <a:latin typeface="Verdana"/>
                <a:cs typeface="Verdana"/>
              </a:rPr>
              <a:t>direct </a:t>
            </a:r>
            <a:r>
              <a:rPr dirty="0" sz="2800" spc="-25">
                <a:solidFill>
                  <a:srgbClr val="292929"/>
                </a:solidFill>
                <a:latin typeface="Verdana"/>
                <a:cs typeface="Verdana"/>
              </a:rPr>
              <a:t>a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80">
                <a:solidFill>
                  <a:srgbClr val="292929"/>
                </a:solidFill>
                <a:latin typeface="Verdana"/>
                <a:cs typeface="Verdana"/>
              </a:rPr>
              <a:t>Public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60">
                <a:solidFill>
                  <a:srgbClr val="292929"/>
                </a:solidFill>
                <a:latin typeface="Verdana"/>
                <a:cs typeface="Verdana"/>
              </a:rPr>
              <a:t>Service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Bureau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Verdana"/>
              <a:cs typeface="Verdana"/>
            </a:endParaRPr>
          </a:p>
          <a:p>
            <a:pPr algn="ctr" marL="34925" marR="27305" indent="-1270">
              <a:lnSpc>
                <a:spcPct val="125000"/>
              </a:lnSpc>
            </a:pP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Her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1986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0">
                <a:solidFill>
                  <a:srgbClr val="292929"/>
                </a:solidFill>
                <a:latin typeface="Verdana"/>
                <a:cs typeface="Verdana"/>
              </a:rPr>
              <a:t>study</a:t>
            </a:r>
            <a:r>
              <a:rPr dirty="0" sz="28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sickle-cell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disease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resulted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nationwide</a:t>
            </a: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0">
                <a:solidFill>
                  <a:srgbClr val="292929"/>
                </a:solidFill>
                <a:latin typeface="Verdana"/>
                <a:cs typeface="Verdana"/>
              </a:rPr>
              <a:t>routine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screening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program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testing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newborns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Verdana"/>
              <a:cs typeface="Verdana"/>
            </a:endParaRPr>
          </a:p>
          <a:p>
            <a:pPr algn="ctr" marL="12700" marR="5080">
              <a:lnSpc>
                <a:spcPct val="125000"/>
              </a:lnSpc>
            </a:pP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2nd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African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American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woman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served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292929"/>
                </a:solidFill>
                <a:latin typeface="Verdana"/>
                <a:cs typeface="Verdana"/>
              </a:rPr>
              <a:t>as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Assistant</a:t>
            </a:r>
            <a:r>
              <a:rPr dirty="0" sz="28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0">
                <a:solidFill>
                  <a:srgbClr val="292929"/>
                </a:solidFill>
                <a:latin typeface="Verdana"/>
                <a:cs typeface="Verdana"/>
              </a:rPr>
              <a:t>Surgeon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General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70">
                <a:solidFill>
                  <a:srgbClr val="292929"/>
                </a:solidFill>
                <a:latin typeface="Verdana"/>
                <a:cs typeface="Verdana"/>
              </a:rPr>
              <a:t>&amp;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achieving </a:t>
            </a:r>
            <a:r>
              <a:rPr dirty="0" sz="2800" spc="-150">
                <a:solidFill>
                  <a:srgbClr val="292929"/>
                </a:solidFill>
                <a:latin typeface="Verdana"/>
                <a:cs typeface="Verdana"/>
              </a:rPr>
              <a:t>rank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28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Rear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0">
                <a:solidFill>
                  <a:srgbClr val="292929"/>
                </a:solidFill>
                <a:latin typeface="Verdana"/>
                <a:cs typeface="Verdana"/>
              </a:rPr>
              <a:t>Admiral</a:t>
            </a:r>
            <a:r>
              <a:rPr dirty="0" sz="28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US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Public </a:t>
            </a:r>
            <a:r>
              <a:rPr dirty="0" sz="2800" spc="-100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Service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C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6880986" y="2183028"/>
            <a:ext cx="11228705" cy="749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881380" marR="872490">
              <a:lnSpc>
                <a:spcPct val="125000"/>
              </a:lnSpc>
              <a:spcBef>
                <a:spcPts val="100"/>
              </a:spcBef>
            </a:pP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Morehouse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College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undergraduate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an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55">
                <a:solidFill>
                  <a:srgbClr val="292929"/>
                </a:solidFill>
                <a:latin typeface="Verdana"/>
                <a:cs typeface="Verdana"/>
              </a:rPr>
              <a:t>MD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and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45">
                <a:solidFill>
                  <a:srgbClr val="292929"/>
                </a:solidFill>
                <a:latin typeface="Verdana"/>
                <a:cs typeface="Verdana"/>
              </a:rPr>
              <a:t>PhD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292929"/>
                </a:solidFill>
                <a:latin typeface="Verdana"/>
                <a:cs typeface="Verdana"/>
              </a:rPr>
              <a:t>in </a:t>
            </a: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cytogenetics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60">
                <a:solidFill>
                  <a:srgbClr val="292929"/>
                </a:solidFill>
                <a:latin typeface="Verdana"/>
                <a:cs typeface="Verdana"/>
              </a:rPr>
              <a:t>from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5">
                <a:solidFill>
                  <a:srgbClr val="292929"/>
                </a:solidFill>
                <a:latin typeface="Verdana"/>
                <a:cs typeface="Verdana"/>
              </a:rPr>
              <a:t>Case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Western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Reserve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Verdana"/>
              <a:cs typeface="Verdana"/>
            </a:endParaRPr>
          </a:p>
          <a:p>
            <a:pPr algn="ctr" marL="88900" marR="81280" indent="1270">
              <a:lnSpc>
                <a:spcPct val="125000"/>
              </a:lnSpc>
            </a:pP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Four-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Star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0">
                <a:solidFill>
                  <a:srgbClr val="292929"/>
                </a:solidFill>
                <a:latin typeface="Verdana"/>
                <a:cs typeface="Verdana"/>
              </a:rPr>
              <a:t>Admiral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in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US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80">
                <a:solidFill>
                  <a:srgbClr val="292929"/>
                </a:solidFill>
                <a:latin typeface="Verdana"/>
                <a:cs typeface="Verdana"/>
              </a:rPr>
              <a:t>Public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5">
                <a:solidFill>
                  <a:srgbClr val="292929"/>
                </a:solidFill>
                <a:latin typeface="Verdana"/>
                <a:cs typeface="Verdana"/>
              </a:rPr>
              <a:t>Service</a:t>
            </a: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292929"/>
                </a:solidFill>
                <a:latin typeface="Verdana"/>
                <a:cs typeface="Verdana"/>
              </a:rPr>
              <a:t>Commissioned </a:t>
            </a:r>
            <a:r>
              <a:rPr dirty="0" sz="2800" spc="-160">
                <a:solidFill>
                  <a:srgbClr val="292929"/>
                </a:solidFill>
                <a:latin typeface="Verdana"/>
                <a:cs typeface="Verdana"/>
              </a:rPr>
              <a:t>Corps,</a:t>
            </a:r>
            <a:r>
              <a:rPr dirty="0" sz="2800" spc="-19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65">
                <a:solidFill>
                  <a:srgbClr val="292929"/>
                </a:solidFill>
                <a:latin typeface="Verdana"/>
                <a:cs typeface="Verdana"/>
              </a:rPr>
              <a:t>former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70">
                <a:solidFill>
                  <a:srgbClr val="292929"/>
                </a:solidFill>
                <a:latin typeface="Verdana"/>
                <a:cs typeface="Verdana"/>
              </a:rPr>
              <a:t>CDC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Director10th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80">
                <a:solidFill>
                  <a:srgbClr val="292929"/>
                </a:solidFill>
                <a:latin typeface="Verdana"/>
                <a:cs typeface="Verdana"/>
              </a:rPr>
              <a:t>Assistant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Secretary</a:t>
            </a:r>
            <a:r>
              <a:rPr dirty="0" sz="2800" spc="-19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for</a:t>
            </a:r>
            <a:r>
              <a:rPr dirty="0" sz="2800" spc="-22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Health,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292929"/>
                </a:solidFill>
                <a:latin typeface="Verdana"/>
                <a:cs typeface="Verdana"/>
              </a:rPr>
              <a:t>and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5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55">
                <a:solidFill>
                  <a:srgbClr val="292929"/>
                </a:solidFill>
                <a:latin typeface="Verdana"/>
                <a:cs typeface="Verdana"/>
              </a:rPr>
              <a:t>16</a:t>
            </a:r>
            <a:r>
              <a:rPr dirty="0" baseline="25525" sz="2775" spc="-82">
                <a:solidFill>
                  <a:srgbClr val="292929"/>
                </a:solidFill>
                <a:latin typeface="Verdana"/>
                <a:cs typeface="Verdana"/>
              </a:rPr>
              <a:t>th</a:t>
            </a:r>
            <a:r>
              <a:rPr dirty="0" baseline="25525" sz="2775" spc="-22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US</a:t>
            </a:r>
            <a:r>
              <a:rPr dirty="0" sz="2800" spc="-25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5">
                <a:solidFill>
                  <a:srgbClr val="292929"/>
                </a:solidFill>
                <a:latin typeface="Verdana"/>
                <a:cs typeface="Verdana"/>
              </a:rPr>
              <a:t>Surgeon</a:t>
            </a:r>
            <a:r>
              <a:rPr dirty="0" sz="2800" spc="-24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General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4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1998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5">
                <a:solidFill>
                  <a:srgbClr val="292929"/>
                </a:solidFill>
                <a:latin typeface="Verdana"/>
                <a:cs typeface="Verdana"/>
              </a:rPr>
              <a:t>Surgeon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0">
                <a:solidFill>
                  <a:srgbClr val="292929"/>
                </a:solidFill>
                <a:latin typeface="Verdana"/>
                <a:cs typeface="Verdana"/>
              </a:rPr>
              <a:t>General's</a:t>
            </a: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50">
                <a:solidFill>
                  <a:srgbClr val="292929"/>
                </a:solidFill>
                <a:latin typeface="Verdana"/>
                <a:cs typeface="Verdana"/>
              </a:rPr>
              <a:t>report</a:t>
            </a:r>
            <a:r>
              <a:rPr dirty="0" sz="2800" spc="-229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85">
                <a:solidFill>
                  <a:srgbClr val="292929"/>
                </a:solidFill>
                <a:latin typeface="Verdana"/>
                <a:cs typeface="Verdana"/>
              </a:rPr>
              <a:t>"Tobacco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5">
                <a:solidFill>
                  <a:srgbClr val="292929"/>
                </a:solidFill>
                <a:latin typeface="Verdana"/>
                <a:cs typeface="Verdana"/>
              </a:rPr>
              <a:t>Use</a:t>
            </a:r>
            <a:r>
              <a:rPr dirty="0" sz="2800" spc="-21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5">
                <a:solidFill>
                  <a:srgbClr val="292929"/>
                </a:solidFill>
                <a:latin typeface="Verdana"/>
                <a:cs typeface="Verdana"/>
              </a:rPr>
              <a:t>Among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0">
                <a:solidFill>
                  <a:srgbClr val="292929"/>
                </a:solidFill>
                <a:latin typeface="Verdana"/>
                <a:cs typeface="Verdana"/>
              </a:rPr>
              <a:t>U.S.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Racial/Ethnic</a:t>
            </a:r>
            <a:r>
              <a:rPr dirty="0" sz="2800" spc="-19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25">
                <a:solidFill>
                  <a:srgbClr val="292929"/>
                </a:solidFill>
                <a:latin typeface="Verdana"/>
                <a:cs typeface="Verdana"/>
              </a:rPr>
              <a:t>Minority</a:t>
            </a: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35">
                <a:solidFill>
                  <a:srgbClr val="292929"/>
                </a:solidFill>
                <a:latin typeface="Verdana"/>
                <a:cs typeface="Verdana"/>
              </a:rPr>
              <a:t>Groups.”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100">
              <a:latin typeface="Verdana"/>
              <a:cs typeface="Verdana"/>
            </a:endParaRPr>
          </a:p>
          <a:p>
            <a:pPr algn="ctr" marL="1905">
              <a:lnSpc>
                <a:spcPct val="100000"/>
              </a:lnSpc>
            </a:pPr>
            <a:r>
              <a:rPr dirty="0" sz="2800" spc="-120">
                <a:solidFill>
                  <a:srgbClr val="292929"/>
                </a:solidFill>
                <a:latin typeface="Verdana"/>
                <a:cs typeface="Verdana"/>
              </a:rPr>
              <a:t>Received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65">
                <a:solidFill>
                  <a:srgbClr val="292929"/>
                </a:solidFill>
                <a:latin typeface="Verdana"/>
                <a:cs typeface="Verdana"/>
              </a:rPr>
              <a:t>over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4">
                <a:solidFill>
                  <a:srgbClr val="292929"/>
                </a:solidFill>
                <a:latin typeface="Verdana"/>
                <a:cs typeface="Verdana"/>
              </a:rPr>
              <a:t>50</a:t>
            </a:r>
            <a:r>
              <a:rPr dirty="0" sz="2800" spc="-23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0">
                <a:solidFill>
                  <a:srgbClr val="292929"/>
                </a:solidFill>
                <a:latin typeface="Verdana"/>
                <a:cs typeface="Verdana"/>
              </a:rPr>
              <a:t>honorary</a:t>
            </a:r>
            <a:r>
              <a:rPr dirty="0" sz="2800" spc="-18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degrees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50">
              <a:latin typeface="Verdana"/>
              <a:cs typeface="Verdana"/>
            </a:endParaRPr>
          </a:p>
          <a:p>
            <a:pPr algn="ctr" marL="657225" marR="650240">
              <a:lnSpc>
                <a:spcPct val="125000"/>
              </a:lnSpc>
            </a:pPr>
            <a:r>
              <a:rPr dirty="0" sz="2800" spc="-110">
                <a:solidFill>
                  <a:srgbClr val="292929"/>
                </a:solidFill>
                <a:latin typeface="Verdana"/>
                <a:cs typeface="Verdana"/>
              </a:rPr>
              <a:t>Established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45">
                <a:solidFill>
                  <a:srgbClr val="292929"/>
                </a:solidFill>
                <a:latin typeface="Verdana"/>
                <a:cs typeface="Verdana"/>
              </a:rPr>
              <a:t>the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0">
                <a:solidFill>
                  <a:srgbClr val="292929"/>
                </a:solidFill>
                <a:latin typeface="Verdana"/>
                <a:cs typeface="Verdana"/>
              </a:rPr>
              <a:t>Satcher</a:t>
            </a: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0">
                <a:solidFill>
                  <a:srgbClr val="292929"/>
                </a:solidFill>
                <a:latin typeface="Verdana"/>
                <a:cs typeface="Verdana"/>
              </a:rPr>
              <a:t>Health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10">
                <a:solidFill>
                  <a:srgbClr val="292929"/>
                </a:solidFill>
                <a:latin typeface="Verdana"/>
                <a:cs typeface="Verdana"/>
              </a:rPr>
              <a:t>Leadership</a:t>
            </a:r>
            <a:r>
              <a:rPr dirty="0" sz="2800" spc="-22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80">
                <a:solidFill>
                  <a:srgbClr val="292929"/>
                </a:solidFill>
                <a:latin typeface="Verdana"/>
                <a:cs typeface="Verdana"/>
              </a:rPr>
              <a:t>Institute</a:t>
            </a:r>
            <a:r>
              <a:rPr dirty="0" sz="2800" spc="-21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4">
                <a:solidFill>
                  <a:srgbClr val="292929"/>
                </a:solidFill>
                <a:latin typeface="Verdana"/>
                <a:cs typeface="Verdana"/>
              </a:rPr>
              <a:t>(SHLI)</a:t>
            </a:r>
            <a:r>
              <a:rPr dirty="0" sz="2800" spc="-20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25">
                <a:solidFill>
                  <a:srgbClr val="292929"/>
                </a:solidFill>
                <a:latin typeface="Verdana"/>
                <a:cs typeface="Verdana"/>
              </a:rPr>
              <a:t>at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Morehouse</a:t>
            </a:r>
            <a:r>
              <a:rPr dirty="0" sz="2800" spc="-195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35">
                <a:solidFill>
                  <a:srgbClr val="292929"/>
                </a:solidFill>
                <a:latin typeface="Verdana"/>
                <a:cs typeface="Verdana"/>
              </a:rPr>
              <a:t>School</a:t>
            </a:r>
            <a:r>
              <a:rPr dirty="0" sz="2800" spc="-190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90">
                <a:solidFill>
                  <a:srgbClr val="292929"/>
                </a:solidFill>
                <a:latin typeface="Verdana"/>
                <a:cs typeface="Verdana"/>
              </a:rPr>
              <a:t>of</a:t>
            </a:r>
            <a:r>
              <a:rPr dirty="0" sz="2800" spc="-204">
                <a:solidFill>
                  <a:srgbClr val="292929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292929"/>
                </a:solidFill>
                <a:latin typeface="Verdana"/>
                <a:cs typeface="Verdana"/>
              </a:rPr>
              <a:t>Medicine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1782043" y="1972055"/>
            <a:ext cx="4218940" cy="9525"/>
          </a:xfrm>
          <a:custGeom>
            <a:avLst/>
            <a:gdLst/>
            <a:ahLst/>
            <a:cxnLst/>
            <a:rect l="l" t="t" r="r" b="b"/>
            <a:pathLst>
              <a:path w="4218940" h="9525">
                <a:moveTo>
                  <a:pt x="4218432" y="0"/>
                </a:moveTo>
                <a:lnTo>
                  <a:pt x="0" y="0"/>
                </a:lnTo>
                <a:lnTo>
                  <a:pt x="0" y="9144"/>
                </a:lnTo>
                <a:lnTo>
                  <a:pt x="4218432" y="9144"/>
                </a:lnTo>
                <a:lnTo>
                  <a:pt x="4218432" y="0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81207" y="111100"/>
            <a:ext cx="6344920" cy="180276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690370" marR="5080" indent="-1678305">
              <a:lnSpc>
                <a:spcPct val="116599"/>
              </a:lnSpc>
              <a:spcBef>
                <a:spcPts val="100"/>
              </a:spcBef>
              <a:tabLst>
                <a:tab pos="1332230" algn="l"/>
                <a:tab pos="2910205" algn="l"/>
                <a:tab pos="3636645" algn="l"/>
              </a:tabLst>
            </a:pPr>
            <a:r>
              <a:rPr dirty="0" spc="484"/>
              <a:t>Dr</a:t>
            </a:r>
            <a:r>
              <a:rPr dirty="0" spc="-85"/>
              <a:t>.</a:t>
            </a:r>
            <a:r>
              <a:rPr dirty="0"/>
              <a:t>	</a:t>
            </a:r>
            <a:r>
              <a:rPr dirty="0" spc="505"/>
              <a:t>Da</a:t>
            </a:r>
            <a:r>
              <a:rPr dirty="0" spc="509"/>
              <a:t>v</a:t>
            </a:r>
            <a:r>
              <a:rPr dirty="0" spc="505"/>
              <a:t>i</a:t>
            </a:r>
            <a:r>
              <a:rPr dirty="0" spc="-65"/>
              <a:t>d</a:t>
            </a:r>
            <a:r>
              <a:rPr dirty="0"/>
              <a:t>	</a:t>
            </a:r>
            <a:r>
              <a:rPr dirty="0" spc="765"/>
              <a:t>Sa</a:t>
            </a:r>
            <a:r>
              <a:rPr dirty="0" spc="770"/>
              <a:t>t</a:t>
            </a:r>
            <a:r>
              <a:rPr dirty="0" spc="765"/>
              <a:t>che</a:t>
            </a:r>
            <a:r>
              <a:rPr dirty="0" spc="195"/>
              <a:t>r</a:t>
            </a:r>
            <a:r>
              <a:rPr dirty="0" spc="680"/>
              <a:t> </a:t>
            </a:r>
            <a:r>
              <a:rPr dirty="0" spc="195"/>
              <a:t>(</a:t>
            </a:r>
            <a:r>
              <a:rPr dirty="0" spc="-680"/>
              <a:t> </a:t>
            </a:r>
            <a:r>
              <a:rPr dirty="0" spc="660"/>
              <a:t>b</a:t>
            </a:r>
            <a:r>
              <a:rPr dirty="0" spc="90"/>
              <a:t>.</a:t>
            </a:r>
            <a:r>
              <a:rPr dirty="0"/>
              <a:t>	</a:t>
            </a:r>
            <a:r>
              <a:rPr dirty="0" spc="450"/>
              <a:t>194</a:t>
            </a:r>
            <a:r>
              <a:rPr dirty="0" spc="-125"/>
              <a:t>1</a:t>
            </a:r>
            <a:r>
              <a:rPr dirty="0" spc="-675"/>
              <a:t> </a:t>
            </a:r>
            <a:r>
              <a:rPr dirty="0" spc="145"/>
              <a:t>)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2105"/>
            <a:ext cx="6373367" cy="10184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Tekisha Everette</dc:creator>
  <dc:title>Light Minimalist Announcements Updates and Report Talking Presentation</dc:title>
  <dcterms:created xsi:type="dcterms:W3CDTF">2023-02-10T18:01:18Z</dcterms:created>
  <dcterms:modified xsi:type="dcterms:W3CDTF">2023-02-10T18:01:18Z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2023-02-10T00:00:00Z</vt:filetime>
  </property>
  <property fmtid="{D5CDD505-2E9C-101B-9397-08002B2CF9AE}" pid="5" name="Producer">
    <vt:lpwstr>Microsoft® PowerPoint® for Microsoft 365</vt:lpwstr>
  </property>
</Properties>
</file>