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93" r:id="rId5"/>
    <p:sldId id="343" r:id="rId6"/>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16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8A5310-E9D2-E37D-B5A3-0F7C6FDAF1F8}" name="Kat Caleca" initials="KC" userId="S::kcaleca@nationaljournal.com::92a1d75c-f6ad-4d44-be6b-8bf502c4d625" providerId="AD"/>
  <p188:author id="{54767180-B458-F0FB-8F9D-E911B8DBFA90}" name="Caroline Palmer" initials="CP" userId="S::cpalmer@nationaljournal.com::6f56b678-1fc7-4dcc-a16a-6924182654a4" providerId="AD"/>
  <p188:author id="{E7EE1FCF-904D-1A1B-45F9-507759E2BF87}" name="Jehan Bugli" initials="JB" userId="S::jbugli@nationaljournal.com::0cb8b4f5-13d5-4a66-a431-877b7103fc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aige Wulff" initials="PW" lastIdx="8" clrIdx="0">
    <p:extLst>
      <p:ext uri="{19B8F6BF-5375-455C-9EA6-DF929625EA0E}">
        <p15:presenceInfo xmlns:p15="http://schemas.microsoft.com/office/powerpoint/2012/main" userId="Paige Wulff" providerId="None"/>
      </p:ext>
    </p:extLst>
  </p:cmAuthor>
  <p:cmAuthor id="2" name="Anne Leblanc" initials="AL" lastIdx="13" clrIdx="1">
    <p:extLst>
      <p:ext uri="{19B8F6BF-5375-455C-9EA6-DF929625EA0E}">
        <p15:presenceInfo xmlns:p15="http://schemas.microsoft.com/office/powerpoint/2012/main" userId="S::aleblanc@nationaljournal.com::8907c16d-529e-47f8-9066-5b61c63a478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0000"/>
    <a:srgbClr val="C72027"/>
    <a:srgbClr val="F89748"/>
    <a:srgbClr val="8DC63F"/>
    <a:srgbClr val="00529C"/>
    <a:srgbClr val="A7D5FF"/>
    <a:srgbClr val="202D64"/>
    <a:srgbClr val="4BA9FF"/>
    <a:srgbClr val="FF757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C14F89-34D4-4E3E-94D3-C799EB87A32C}" v="55" dt="2023-10-05T18:20:23.8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9" autoAdjust="0"/>
    <p:restoredTop sz="95238" autoAdjust="0"/>
  </p:normalViewPr>
  <p:slideViewPr>
    <p:cSldViewPr snapToGrid="0" snapToObjects="1">
      <p:cViewPr varScale="1">
        <p:scale>
          <a:sx n="83" d="100"/>
          <a:sy n="83" d="100"/>
        </p:scale>
        <p:origin x="3424" y="208"/>
      </p:cViewPr>
      <p:guideLst>
        <p:guide orient="horz" pos="3168"/>
        <p:guide pos="16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783977122592309"/>
          <c:y val="4.4033854059136492E-2"/>
          <c:w val="0.64313547388915926"/>
          <c:h val="0.91193229188172698"/>
        </c:manualLayout>
      </c:layout>
      <c:barChart>
        <c:barDir val="bar"/>
        <c:grouping val="clustered"/>
        <c:varyColors val="0"/>
        <c:ser>
          <c:idx val="0"/>
          <c:order val="0"/>
          <c:spPr>
            <a:solidFill>
              <a:schemeClr val="accent1"/>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1-B0F9-4865-96A0-21E56208FFBE}"/>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B0F9-4865-96A0-21E56208FFBE}"/>
              </c:ext>
            </c:extLst>
          </c:dPt>
          <c:dPt>
            <c:idx val="3"/>
            <c:invertIfNegative val="0"/>
            <c:bubble3D val="0"/>
            <c:spPr>
              <a:solidFill>
                <a:srgbClr val="C00000"/>
              </a:solidFill>
              <a:ln>
                <a:noFill/>
              </a:ln>
              <a:effectLst/>
            </c:spPr>
            <c:extLst>
              <c:ext xmlns:c16="http://schemas.microsoft.com/office/drawing/2014/chart" uri="{C3380CC4-5D6E-409C-BE32-E72D297353CC}">
                <c16:uniqueId val="{00000005-B0F9-4865-96A0-21E56208FFBE}"/>
              </c:ext>
            </c:extLst>
          </c:dPt>
          <c:dPt>
            <c:idx val="4"/>
            <c:invertIfNegative val="0"/>
            <c:bubble3D val="0"/>
            <c:spPr>
              <a:solidFill>
                <a:schemeClr val="accent6"/>
              </a:solidFill>
              <a:ln>
                <a:noFill/>
              </a:ln>
              <a:effectLst/>
            </c:spPr>
            <c:extLst>
              <c:ext xmlns:c16="http://schemas.microsoft.com/office/drawing/2014/chart" uri="{C3380CC4-5D6E-409C-BE32-E72D297353CC}">
                <c16:uniqueId val="{00000007-B0F9-4865-96A0-21E56208FFBE}"/>
              </c:ext>
            </c:extLst>
          </c:dPt>
          <c:dPt>
            <c:idx val="5"/>
            <c:invertIfNegative val="0"/>
            <c:bubble3D val="0"/>
            <c:spPr>
              <a:solidFill>
                <a:schemeClr val="accent2"/>
              </a:solidFill>
              <a:ln>
                <a:noFill/>
              </a:ln>
              <a:effectLst/>
            </c:spPr>
            <c:extLst>
              <c:ext xmlns:c16="http://schemas.microsoft.com/office/drawing/2014/chart" uri="{C3380CC4-5D6E-409C-BE32-E72D297353CC}">
                <c16:uniqueId val="{00000009-B0F9-4865-96A0-21E56208FFBE}"/>
              </c:ext>
            </c:extLst>
          </c:dPt>
          <c:dLbls>
            <c:dLbl>
              <c:idx val="0"/>
              <c:tx>
                <c:rich>
                  <a:bodyPr/>
                  <a:lstStyle/>
                  <a:p>
                    <a:fld id="{BB23827F-FFBA-EE4F-9C21-64B10C1BDB3C}"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B0F9-4865-96A0-21E56208FFBE}"/>
                </c:ext>
              </c:extLst>
            </c:dLbl>
            <c:dLbl>
              <c:idx val="1"/>
              <c:tx>
                <c:rich>
                  <a:bodyPr/>
                  <a:lstStyle/>
                  <a:p>
                    <a:fld id="{7366AEAD-B6A0-EF40-9326-93EA12367932}"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B0F9-4865-96A0-21E56208FFBE}"/>
                </c:ext>
              </c:extLst>
            </c:dLbl>
            <c:dLbl>
              <c:idx val="2"/>
              <c:tx>
                <c:rich>
                  <a:bodyPr/>
                  <a:lstStyle/>
                  <a:p>
                    <a:fld id="{7FE11D4A-0470-DE44-BC81-B5593A24460D}"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B0F9-4865-96A0-21E56208FFBE}"/>
                </c:ext>
              </c:extLst>
            </c:dLbl>
            <c:dLbl>
              <c:idx val="3"/>
              <c:tx>
                <c:rich>
                  <a:bodyPr/>
                  <a:lstStyle/>
                  <a:p>
                    <a:fld id="{5412BA72-0256-E047-99AA-3E9B8FE5B35C}"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B0F9-4865-96A0-21E56208FFBE}"/>
                </c:ext>
              </c:extLst>
            </c:dLbl>
            <c:dLbl>
              <c:idx val="4"/>
              <c:tx>
                <c:rich>
                  <a:bodyPr/>
                  <a:lstStyle/>
                  <a:p>
                    <a:fld id="{CCA7757C-7FB1-FE45-B2E4-FB58E5A48B15}"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B0F9-4865-96A0-21E56208FFBE}"/>
                </c:ext>
              </c:extLst>
            </c:dLbl>
            <c:dLbl>
              <c:idx val="5"/>
              <c:tx>
                <c:rich>
                  <a:bodyPr/>
                  <a:lstStyle/>
                  <a:p>
                    <a:fld id="{1F27F6B7-9D8B-2146-BB3B-99DF5685B63E}"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B0F9-4865-96A0-21E56208FFBE}"/>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Charts!$G$3:$G$8</c:f>
              <c:strCache>
                <c:ptCount val="6"/>
                <c:pt idx="0">
                  <c:v>All Adults</c:v>
                </c:pt>
                <c:pt idx="1">
                  <c:v>AI/AN Adults</c:v>
                </c:pt>
                <c:pt idx="2">
                  <c:v>Asian Adults</c:v>
                </c:pt>
                <c:pt idx="3">
                  <c:v>Black Adults</c:v>
                </c:pt>
                <c:pt idx="4">
                  <c:v>Latino Adults</c:v>
                </c:pt>
                <c:pt idx="5">
                  <c:v>White Adults</c:v>
                </c:pt>
              </c:strCache>
            </c:strRef>
          </c:cat>
          <c:val>
            <c:numRef>
              <c:f>Charts!$H$3:$H$8</c:f>
              <c:numCache>
                <c:formatCode>0.0%</c:formatCode>
                <c:ptCount val="6"/>
                <c:pt idx="0">
                  <c:v>0.35399999999999998</c:v>
                </c:pt>
                <c:pt idx="1">
                  <c:v>0.495</c:v>
                </c:pt>
                <c:pt idx="2">
                  <c:v>0.27600000000000002</c:v>
                </c:pt>
                <c:pt idx="3">
                  <c:v>0.25</c:v>
                </c:pt>
                <c:pt idx="4">
                  <c:v>0.35</c:v>
                </c:pt>
                <c:pt idx="5">
                  <c:v>0.34299999999999997</c:v>
                </c:pt>
              </c:numCache>
            </c:numRef>
          </c:val>
          <c:extLst>
            <c:ext xmlns:c15="http://schemas.microsoft.com/office/drawing/2012/chart" uri="{02D57815-91ED-43cb-92C2-25804820EDAC}">
              <c15:datalabelsRange>
                <c15:f>Charts!$H$3:$H$8</c15:f>
                <c15:dlblRangeCache>
                  <c:ptCount val="6"/>
                  <c:pt idx="0">
                    <c:v>35.4%</c:v>
                  </c:pt>
                  <c:pt idx="1">
                    <c:v>49.5%</c:v>
                  </c:pt>
                  <c:pt idx="2">
                    <c:v>27.6%</c:v>
                  </c:pt>
                  <c:pt idx="3">
                    <c:v>25.0%</c:v>
                  </c:pt>
                  <c:pt idx="4">
                    <c:v>35.0%</c:v>
                  </c:pt>
                  <c:pt idx="5">
                    <c:v>34.3%</c:v>
                  </c:pt>
                </c15:dlblRangeCache>
              </c15:datalabelsRange>
            </c:ext>
            <c:ext xmlns:c16="http://schemas.microsoft.com/office/drawing/2014/chart" uri="{C3380CC4-5D6E-409C-BE32-E72D297353CC}">
              <c16:uniqueId val="{0000000B-B0F9-4865-96A0-21E56208FFBE}"/>
            </c:ext>
          </c:extLst>
        </c:ser>
        <c:dLbls>
          <c:dLblPos val="outEnd"/>
          <c:showLegendKey val="0"/>
          <c:showVal val="1"/>
          <c:showCatName val="0"/>
          <c:showSerName val="0"/>
          <c:showPercent val="0"/>
          <c:showBubbleSize val="0"/>
        </c:dLbls>
        <c:gapWidth val="182"/>
        <c:axId val="535087040"/>
        <c:axId val="535082880"/>
      </c:barChart>
      <c:catAx>
        <c:axId val="535087040"/>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535082880"/>
        <c:crosses val="autoZero"/>
        <c:auto val="1"/>
        <c:lblAlgn val="ctr"/>
        <c:lblOffset val="100"/>
        <c:noMultiLvlLbl val="0"/>
      </c:catAx>
      <c:valAx>
        <c:axId val="535082880"/>
        <c:scaling>
          <c:orientation val="minMax"/>
        </c:scaling>
        <c:delete val="1"/>
        <c:axPos val="t"/>
        <c:numFmt formatCode="0.0%" sourceLinked="1"/>
        <c:majorTickMark val="out"/>
        <c:minorTickMark val="none"/>
        <c:tickLblPos val="nextTo"/>
        <c:crossAx val="5350870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9876543790736731E-2"/>
          <c:y val="0.14424437365815415"/>
          <c:w val="0.94024691241852654"/>
          <c:h val="0.73744733214433134"/>
        </c:manualLayout>
      </c:layout>
      <c:lineChart>
        <c:grouping val="standard"/>
        <c:varyColors val="0"/>
        <c:ser>
          <c:idx val="1"/>
          <c:order val="0"/>
          <c:spPr>
            <a:ln w="28575" cap="rnd">
              <a:solidFill>
                <a:srgbClr val="4472C4"/>
              </a:solidFill>
              <a:round/>
            </a:ln>
            <a:effectLst/>
          </c:spPr>
          <c:marker>
            <c:symbol val="none"/>
          </c:marker>
          <c:dLbls>
            <c:dLbl>
              <c:idx val="0"/>
              <c:tx>
                <c:rich>
                  <a:bodyPr/>
                  <a:lstStyle/>
                  <a:p>
                    <a:fld id="{F64937B1-15E7-C841-AC53-7EAB284907CB}"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DC64-4124-A50F-911CB8226F27}"/>
                </c:ext>
              </c:extLst>
            </c:dLbl>
            <c:dLbl>
              <c:idx val="1"/>
              <c:tx>
                <c:rich>
                  <a:bodyPr/>
                  <a:lstStyle/>
                  <a:p>
                    <a:fld id="{F37D22EE-4C9B-F14F-9CDD-7E4A0A1ADD5A}"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DC64-4124-A50F-911CB8226F27}"/>
                </c:ext>
              </c:extLst>
            </c:dLbl>
            <c:dLbl>
              <c:idx val="2"/>
              <c:tx>
                <c:rich>
                  <a:bodyPr/>
                  <a:lstStyle/>
                  <a:p>
                    <a:fld id="{3006F80F-8A2D-4841-8166-6ACE3887C409}"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DC64-4124-A50F-911CB8226F27}"/>
                </c:ext>
              </c:extLst>
            </c:dLbl>
            <c:dLbl>
              <c:idx val="3"/>
              <c:tx>
                <c:rich>
                  <a:bodyPr/>
                  <a:lstStyle/>
                  <a:p>
                    <a:fld id="{0CEB327F-D900-A14B-851C-9D8615F8B1E3}"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DC64-4124-A50F-911CB8226F27}"/>
                </c:ext>
              </c:extLst>
            </c:dLbl>
            <c:dLbl>
              <c:idx val="4"/>
              <c:tx>
                <c:rich>
                  <a:bodyPr/>
                  <a:lstStyle/>
                  <a:p>
                    <a:fld id="{B4782459-6AF0-FD4E-8810-FF73B3F94A56}"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DC64-4124-A50F-911CB8226F27}"/>
                </c:ext>
              </c:extLst>
            </c:dLbl>
            <c:numFmt formatCode="0.0&quot;%&quot;" sourceLinked="0"/>
            <c:spPr>
              <a:solidFill>
                <a:srgbClr val="4472C4"/>
              </a:solid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numRef>
              <c:f>Charts!$A$3:$A$7</c:f>
              <c:numCache>
                <c:formatCode>General</c:formatCode>
                <c:ptCount val="5"/>
                <c:pt idx="0">
                  <c:v>2018</c:v>
                </c:pt>
                <c:pt idx="1">
                  <c:v>2019</c:v>
                </c:pt>
                <c:pt idx="2">
                  <c:v>2020</c:v>
                </c:pt>
                <c:pt idx="3">
                  <c:v>2021</c:v>
                </c:pt>
                <c:pt idx="4">
                  <c:v>2022</c:v>
                </c:pt>
              </c:numCache>
            </c:numRef>
          </c:cat>
          <c:val>
            <c:numRef>
              <c:f>Charts!$B$3:$B$7</c:f>
              <c:numCache>
                <c:formatCode>0.0%</c:formatCode>
                <c:ptCount val="5"/>
                <c:pt idx="0">
                  <c:v>0.35100000000000003</c:v>
                </c:pt>
                <c:pt idx="1">
                  <c:v>0.34799999999999998</c:v>
                </c:pt>
                <c:pt idx="2">
                  <c:v>0.33100000000000002</c:v>
                </c:pt>
                <c:pt idx="3">
                  <c:v>0.35200000000000004</c:v>
                </c:pt>
                <c:pt idx="4">
                  <c:v>0.35399999999999998</c:v>
                </c:pt>
              </c:numCache>
            </c:numRef>
          </c:val>
          <c:smooth val="0"/>
          <c:extLst>
            <c:ext xmlns:c15="http://schemas.microsoft.com/office/drawing/2012/chart" uri="{02D57815-91ED-43cb-92C2-25804820EDAC}">
              <c15:datalabelsRange>
                <c15:f>Charts!$B$3:$B$7</c15:f>
                <c15:dlblRangeCache>
                  <c:ptCount val="5"/>
                  <c:pt idx="0">
                    <c:v>35.1%</c:v>
                  </c:pt>
                  <c:pt idx="1">
                    <c:v>34.8%</c:v>
                  </c:pt>
                  <c:pt idx="2">
                    <c:v>33.1%</c:v>
                  </c:pt>
                  <c:pt idx="3">
                    <c:v>35.2%</c:v>
                  </c:pt>
                  <c:pt idx="4">
                    <c:v>35.4%</c:v>
                  </c:pt>
                </c15:dlblRangeCache>
              </c15:datalabelsRange>
            </c:ext>
            <c:ext xmlns:c16="http://schemas.microsoft.com/office/drawing/2014/chart" uri="{C3380CC4-5D6E-409C-BE32-E72D297353CC}">
              <c16:uniqueId val="{00000005-DC64-4124-A50F-911CB8226F27}"/>
            </c:ext>
          </c:extLst>
        </c:ser>
        <c:dLbls>
          <c:dLblPos val="t"/>
          <c:showLegendKey val="0"/>
          <c:showVal val="1"/>
          <c:showCatName val="0"/>
          <c:showSerName val="0"/>
          <c:showPercent val="0"/>
          <c:showBubbleSize val="0"/>
        </c:dLbls>
        <c:smooth val="0"/>
        <c:axId val="1971679488"/>
        <c:axId val="1971682368"/>
      </c:lineChart>
      <c:catAx>
        <c:axId val="1971679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71682368"/>
        <c:crosses val="autoZero"/>
        <c:auto val="1"/>
        <c:lblAlgn val="ctr"/>
        <c:lblOffset val="100"/>
        <c:noMultiLvlLbl val="0"/>
      </c:catAx>
      <c:valAx>
        <c:axId val="1971682368"/>
        <c:scaling>
          <c:orientation val="minMax"/>
        </c:scaling>
        <c:delete val="1"/>
        <c:axPos val="l"/>
        <c:numFmt formatCode="0.0%" sourceLinked="1"/>
        <c:majorTickMark val="none"/>
        <c:minorTickMark val="none"/>
        <c:tickLblPos val="nextTo"/>
        <c:crossAx val="19716794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48AA58-2E51-A540-A8DB-01A835585531}" type="datetimeFigureOut">
              <a:rPr lang="en-US" smtClean="0"/>
              <a:t>10/12/23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4B5AC-134D-2540-AF25-2A8A4ECC9102}" type="slidenum">
              <a:rPr lang="en-US" smtClean="0"/>
              <a:t>‹#›</a:t>
            </a:fld>
            <a:endParaRPr lang="en-US"/>
          </a:p>
        </p:txBody>
      </p:sp>
    </p:spTree>
    <p:extLst>
      <p:ext uri="{BB962C8B-B14F-4D97-AF65-F5344CB8AC3E}">
        <p14:creationId xmlns:p14="http://schemas.microsoft.com/office/powerpoint/2010/main" val="962372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48AA58-2E51-A540-A8DB-01A835585531}" type="datetimeFigureOut">
              <a:rPr lang="en-US" smtClean="0"/>
              <a:t>10/12/23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4B5AC-134D-2540-AF25-2A8A4ECC9102}" type="slidenum">
              <a:rPr lang="en-US" smtClean="0"/>
              <a:t>‹#›</a:t>
            </a:fld>
            <a:endParaRPr lang="en-US"/>
          </a:p>
        </p:txBody>
      </p:sp>
    </p:spTree>
    <p:extLst>
      <p:ext uri="{BB962C8B-B14F-4D97-AF65-F5344CB8AC3E}">
        <p14:creationId xmlns:p14="http://schemas.microsoft.com/office/powerpoint/2010/main" val="3107706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48AA58-2E51-A540-A8DB-01A835585531}" type="datetimeFigureOut">
              <a:rPr lang="en-US" smtClean="0"/>
              <a:t>10/12/23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4B5AC-134D-2540-AF25-2A8A4ECC9102}" type="slidenum">
              <a:rPr lang="en-US" smtClean="0"/>
              <a:t>‹#›</a:t>
            </a:fld>
            <a:endParaRPr lang="en-US"/>
          </a:p>
        </p:txBody>
      </p:sp>
    </p:spTree>
    <p:extLst>
      <p:ext uri="{BB962C8B-B14F-4D97-AF65-F5344CB8AC3E}">
        <p14:creationId xmlns:p14="http://schemas.microsoft.com/office/powerpoint/2010/main" val="3635831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48AA58-2E51-A540-A8DB-01A835585531}" type="datetimeFigureOut">
              <a:rPr lang="en-US" smtClean="0"/>
              <a:t>10/12/23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4B5AC-134D-2540-AF25-2A8A4ECC9102}" type="slidenum">
              <a:rPr lang="en-US" smtClean="0"/>
              <a:t>‹#›</a:t>
            </a:fld>
            <a:endParaRPr lang="en-US"/>
          </a:p>
        </p:txBody>
      </p:sp>
    </p:spTree>
    <p:extLst>
      <p:ext uri="{BB962C8B-B14F-4D97-AF65-F5344CB8AC3E}">
        <p14:creationId xmlns:p14="http://schemas.microsoft.com/office/powerpoint/2010/main" val="998098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48AA58-2E51-A540-A8DB-01A835585531}" type="datetimeFigureOut">
              <a:rPr lang="en-US" smtClean="0"/>
              <a:t>10/12/23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4B5AC-134D-2540-AF25-2A8A4ECC9102}" type="slidenum">
              <a:rPr lang="en-US" smtClean="0"/>
              <a:t>‹#›</a:t>
            </a:fld>
            <a:endParaRPr lang="en-US"/>
          </a:p>
        </p:txBody>
      </p:sp>
    </p:spTree>
    <p:extLst>
      <p:ext uri="{BB962C8B-B14F-4D97-AF65-F5344CB8AC3E}">
        <p14:creationId xmlns:p14="http://schemas.microsoft.com/office/powerpoint/2010/main" val="1815640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48AA58-2E51-A540-A8DB-01A835585531}" type="datetimeFigureOut">
              <a:rPr lang="en-US" smtClean="0"/>
              <a:t>10/12/23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4B5AC-134D-2540-AF25-2A8A4ECC9102}" type="slidenum">
              <a:rPr lang="en-US" smtClean="0"/>
              <a:t>‹#›</a:t>
            </a:fld>
            <a:endParaRPr lang="en-US"/>
          </a:p>
        </p:txBody>
      </p:sp>
    </p:spTree>
    <p:extLst>
      <p:ext uri="{BB962C8B-B14F-4D97-AF65-F5344CB8AC3E}">
        <p14:creationId xmlns:p14="http://schemas.microsoft.com/office/powerpoint/2010/main" val="1485631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48AA58-2E51-A540-A8DB-01A835585531}" type="datetimeFigureOut">
              <a:rPr lang="en-US" smtClean="0"/>
              <a:t>10/12/23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4B5AC-134D-2540-AF25-2A8A4ECC9102}" type="slidenum">
              <a:rPr lang="en-US" smtClean="0"/>
              <a:t>‹#›</a:t>
            </a:fld>
            <a:endParaRPr lang="en-US"/>
          </a:p>
        </p:txBody>
      </p:sp>
    </p:spTree>
    <p:extLst>
      <p:ext uri="{BB962C8B-B14F-4D97-AF65-F5344CB8AC3E}">
        <p14:creationId xmlns:p14="http://schemas.microsoft.com/office/powerpoint/2010/main" val="455548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48AA58-2E51-A540-A8DB-01A835585531}" type="datetimeFigureOut">
              <a:rPr lang="en-US" smtClean="0"/>
              <a:t>10/12/23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4B5AC-134D-2540-AF25-2A8A4ECC9102}" type="slidenum">
              <a:rPr lang="en-US" smtClean="0"/>
              <a:t>‹#›</a:t>
            </a:fld>
            <a:endParaRPr lang="en-US"/>
          </a:p>
        </p:txBody>
      </p:sp>
    </p:spTree>
    <p:extLst>
      <p:ext uri="{BB962C8B-B14F-4D97-AF65-F5344CB8AC3E}">
        <p14:creationId xmlns:p14="http://schemas.microsoft.com/office/powerpoint/2010/main" val="2968587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48AA58-2E51-A540-A8DB-01A835585531}" type="datetimeFigureOut">
              <a:rPr lang="en-US" smtClean="0"/>
              <a:t>10/12/23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4B5AC-134D-2540-AF25-2A8A4ECC9102}" type="slidenum">
              <a:rPr lang="en-US" smtClean="0"/>
              <a:t>‹#›</a:t>
            </a:fld>
            <a:endParaRPr lang="en-US"/>
          </a:p>
        </p:txBody>
      </p:sp>
    </p:spTree>
    <p:extLst>
      <p:ext uri="{BB962C8B-B14F-4D97-AF65-F5344CB8AC3E}">
        <p14:creationId xmlns:p14="http://schemas.microsoft.com/office/powerpoint/2010/main" val="3312900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D48AA58-2E51-A540-A8DB-01A835585531}" type="datetimeFigureOut">
              <a:rPr lang="en-US" smtClean="0"/>
              <a:t>10/12/23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4B5AC-134D-2540-AF25-2A8A4ECC9102}" type="slidenum">
              <a:rPr lang="en-US" smtClean="0"/>
              <a:t>‹#›</a:t>
            </a:fld>
            <a:endParaRPr lang="en-US"/>
          </a:p>
        </p:txBody>
      </p:sp>
    </p:spTree>
    <p:extLst>
      <p:ext uri="{BB962C8B-B14F-4D97-AF65-F5344CB8AC3E}">
        <p14:creationId xmlns:p14="http://schemas.microsoft.com/office/powerpoint/2010/main" val="429859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D48AA58-2E51-A540-A8DB-01A835585531}" type="datetimeFigureOut">
              <a:rPr lang="en-US" smtClean="0"/>
              <a:t>10/12/23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4B5AC-134D-2540-AF25-2A8A4ECC9102}" type="slidenum">
              <a:rPr lang="en-US" smtClean="0"/>
              <a:t>‹#›</a:t>
            </a:fld>
            <a:endParaRPr lang="en-US"/>
          </a:p>
        </p:txBody>
      </p:sp>
    </p:spTree>
    <p:extLst>
      <p:ext uri="{BB962C8B-B14F-4D97-AF65-F5344CB8AC3E}">
        <p14:creationId xmlns:p14="http://schemas.microsoft.com/office/powerpoint/2010/main" val="1927133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0D48AA58-2E51-A540-A8DB-01A835585531}" type="datetimeFigureOut">
              <a:rPr lang="en-US" smtClean="0"/>
              <a:t>10/12/23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DF74B5AC-134D-2540-AF25-2A8A4ECC9102}" type="slidenum">
              <a:rPr lang="en-US" smtClean="0"/>
              <a:t>‹#›</a:t>
            </a:fld>
            <a:endParaRPr lang="en-US"/>
          </a:p>
        </p:txBody>
      </p:sp>
    </p:spTree>
    <p:extLst>
      <p:ext uri="{BB962C8B-B14F-4D97-AF65-F5344CB8AC3E}">
        <p14:creationId xmlns:p14="http://schemas.microsoft.com/office/powerpoint/2010/main" val="41142718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fah.org/report-details/state-of-obesity-2023/"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Rectangle 160">
            <a:extLst>
              <a:ext uri="{FF2B5EF4-FFF2-40B4-BE49-F238E27FC236}">
                <a16:creationId xmlns:a16="http://schemas.microsoft.com/office/drawing/2014/main" id="{B4D3AF42-EF9B-C54E-848D-E004315C36CC}"/>
              </a:ext>
            </a:extLst>
          </p:cNvPr>
          <p:cNvSpPr/>
          <p:nvPr/>
        </p:nvSpPr>
        <p:spPr>
          <a:xfrm>
            <a:off x="5094065" y="1723362"/>
            <a:ext cx="2459316" cy="8128748"/>
          </a:xfrm>
          <a:prstGeom prst="rect">
            <a:avLst/>
          </a:prstGeom>
          <a:solidFill>
            <a:srgbClr val="A7D5FF"/>
          </a:solidFill>
          <a:ln w="25400" cap="flat" cmpd="sng" algn="ctr">
            <a:noFill/>
            <a:prstDash val="solid"/>
          </a:ln>
          <a:effectLst/>
        </p:spPr>
        <p:txBody>
          <a:bodyPr lIns="91440" tIns="91440" rIns="91440" bIns="91440" rtlCol="0" anchor="ctr"/>
          <a:lstStyle/>
          <a:p>
            <a:pPr marL="0" marR="0" lvl="0" indent="0" algn="ctr" defTabSz="457200" eaLnBrk="1" fontAlgn="auto" latinLnBrk="0" hangingPunct="1">
              <a:lnSpc>
                <a:spcPct val="100000"/>
              </a:lnSpc>
              <a:spcBef>
                <a:spcPts val="0"/>
              </a:spcBef>
              <a:spcAft>
                <a:spcPts val="400"/>
              </a:spcAft>
              <a:buClrTx/>
              <a:buSzTx/>
              <a:buFontTx/>
              <a:buNone/>
              <a:tabLst/>
              <a:defRPr/>
            </a:pPr>
            <a:endParaRPr kumimoji="0" lang="en-US" sz="1600" b="1" i="0" u="none" strike="noStrike" kern="0" cap="none" spc="0" normalizeH="0" baseline="0" noProof="0" dirty="0">
              <a:ln>
                <a:noFill/>
              </a:ln>
              <a:solidFill>
                <a:srgbClr val="0F2939"/>
              </a:solidFill>
              <a:effectLst/>
              <a:uLnTx/>
              <a:uFillTx/>
              <a:latin typeface="Georgia" panose="02040502050405020303" pitchFamily="18" charset="0"/>
              <a:cs typeface="Arial" panose="020B0604020202020204" pitchFamily="34" charset="0"/>
            </a:endParaRPr>
          </a:p>
        </p:txBody>
      </p:sp>
      <p:sp>
        <p:nvSpPr>
          <p:cNvPr id="9" name="Rectangle 8"/>
          <p:cNvSpPr/>
          <p:nvPr/>
        </p:nvSpPr>
        <p:spPr>
          <a:xfrm>
            <a:off x="219021" y="393700"/>
            <a:ext cx="7334358" cy="9458410"/>
          </a:xfrm>
          <a:prstGeom prst="rect">
            <a:avLst/>
          </a:prstGeom>
          <a:noFill/>
          <a:ln w="19050">
            <a:solidFill>
              <a:srgbClr val="0052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529C"/>
              </a:solidFill>
              <a:latin typeface="Avenir LT Std 45 Book" panose="020B0502020203020204" pitchFamily="34" charset="0"/>
            </a:endParaRPr>
          </a:p>
        </p:txBody>
      </p:sp>
      <p:sp>
        <p:nvSpPr>
          <p:cNvPr id="2" name="Rectangle 1"/>
          <p:cNvSpPr/>
          <p:nvPr/>
        </p:nvSpPr>
        <p:spPr>
          <a:xfrm>
            <a:off x="1955800" y="111859"/>
            <a:ext cx="3624203"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B4D3AF42-EF9B-C54E-848D-E004315C36CC}"/>
              </a:ext>
            </a:extLst>
          </p:cNvPr>
          <p:cNvSpPr/>
          <p:nvPr/>
        </p:nvSpPr>
        <p:spPr>
          <a:xfrm>
            <a:off x="2758" y="0"/>
            <a:ext cx="7769642" cy="951977"/>
          </a:xfrm>
          <a:prstGeom prst="rect">
            <a:avLst/>
          </a:prstGeom>
          <a:noFill/>
          <a:ln w="25400" cap="flat" cmpd="sng" algn="ctr">
            <a:noFill/>
            <a:prstDash val="solid"/>
          </a:ln>
          <a:effectLst/>
        </p:spPr>
        <p:txBody>
          <a:bodyPr lIns="91440" tIns="91440" rIns="91440" bIns="91440" rtlCol="0" anchor="ctr"/>
          <a:lstStyle/>
          <a:p>
            <a:pPr marL="0" marR="0" lvl="0" indent="0" algn="ctr" defTabSz="457200" eaLnBrk="1" fontAlgn="auto" latinLnBrk="0" hangingPunct="1">
              <a:lnSpc>
                <a:spcPct val="100000"/>
              </a:lnSpc>
              <a:spcBef>
                <a:spcPts val="0"/>
              </a:spcBef>
              <a:spcAft>
                <a:spcPts val="400"/>
              </a:spcAft>
              <a:buClrTx/>
              <a:buSzTx/>
              <a:buFontTx/>
              <a:buNone/>
              <a:tabLst/>
              <a:defRPr/>
            </a:pPr>
            <a:endParaRPr kumimoji="0" lang="en-US" sz="1200" b="1" i="0" u="none" strike="noStrike" kern="0" cap="none" spc="0" normalizeH="0" baseline="0" noProof="0" dirty="0">
              <a:ln>
                <a:noFill/>
              </a:ln>
              <a:solidFill>
                <a:srgbClr val="0F2939"/>
              </a:solidFill>
              <a:effectLst/>
              <a:uLnTx/>
              <a:uFillTx/>
              <a:latin typeface="Arial" panose="020B0604020202020204" pitchFamily="34" charset="0"/>
              <a:ea typeface="+mn-ea"/>
              <a:cs typeface="Arial" panose="020B0604020202020204" pitchFamily="34"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8435" y="128472"/>
            <a:ext cx="3383280" cy="687171"/>
          </a:xfrm>
          <a:prstGeom prst="rect">
            <a:avLst/>
          </a:prstGeom>
        </p:spPr>
      </p:pic>
      <p:sp>
        <p:nvSpPr>
          <p:cNvPr id="12" name="Rectangle 11">
            <a:extLst>
              <a:ext uri="{FF2B5EF4-FFF2-40B4-BE49-F238E27FC236}">
                <a16:creationId xmlns:a16="http://schemas.microsoft.com/office/drawing/2014/main" id="{B4D3AF42-EF9B-C54E-848D-E004315C36CC}"/>
              </a:ext>
            </a:extLst>
          </p:cNvPr>
          <p:cNvSpPr/>
          <p:nvPr/>
        </p:nvSpPr>
        <p:spPr>
          <a:xfrm>
            <a:off x="219020" y="1024787"/>
            <a:ext cx="7334359" cy="719630"/>
          </a:xfrm>
          <a:prstGeom prst="rect">
            <a:avLst/>
          </a:prstGeom>
          <a:solidFill>
            <a:srgbClr val="BF3B20"/>
          </a:solidFill>
          <a:ln w="25400" cap="flat" cmpd="sng" algn="ctr">
            <a:noFill/>
            <a:prstDash val="solid"/>
          </a:ln>
          <a:effectLst/>
        </p:spPr>
        <p:txBody>
          <a:bodyPr lIns="91440" tIns="91440" rIns="91440" bIns="91440" rtlCol="0" anchor="ctr"/>
          <a:lstStyle/>
          <a:p>
            <a:pPr marL="0" marR="0" lvl="0" indent="0" algn="ctr" defTabSz="457200" eaLnBrk="1" fontAlgn="auto" latinLnBrk="0" hangingPunct="1">
              <a:lnSpc>
                <a:spcPct val="100000"/>
              </a:lnSpc>
              <a:spcBef>
                <a:spcPts val="0"/>
              </a:spcBef>
              <a:spcAft>
                <a:spcPts val="400"/>
              </a:spcAft>
              <a:buClrTx/>
              <a:buSzTx/>
              <a:buFontTx/>
              <a:buNone/>
              <a:tabLst/>
              <a:defRPr/>
            </a:pPr>
            <a:endParaRPr kumimoji="0" lang="en-US" sz="1600" b="1" i="0" u="none" strike="noStrike" kern="0" cap="none" spc="0" normalizeH="0" baseline="0" noProof="0" dirty="0">
              <a:ln>
                <a:noFill/>
              </a:ln>
              <a:solidFill>
                <a:srgbClr val="0F2939"/>
              </a:solidFill>
              <a:effectLst/>
              <a:uLnTx/>
              <a:uFillTx/>
              <a:latin typeface="Georgia" panose="02040502050405020303" pitchFamily="18" charset="0"/>
              <a:cs typeface="Arial" panose="020B0604020202020204" pitchFamily="34" charset="0"/>
            </a:endParaRPr>
          </a:p>
        </p:txBody>
      </p:sp>
      <p:sp>
        <p:nvSpPr>
          <p:cNvPr id="13" name="Rectangle 12"/>
          <p:cNvSpPr/>
          <p:nvPr/>
        </p:nvSpPr>
        <p:spPr>
          <a:xfrm>
            <a:off x="219021" y="1084370"/>
            <a:ext cx="7334358" cy="592470"/>
          </a:xfrm>
          <a:prstGeom prst="rect">
            <a:avLst/>
          </a:prstGeom>
        </p:spPr>
        <p:txBody>
          <a:bodyPr wrap="square">
            <a:spAutoFit/>
          </a:bodyPr>
          <a:lstStyle/>
          <a:p>
            <a:pPr algn="ctr">
              <a:spcAft>
                <a:spcPts val="300"/>
              </a:spcAft>
            </a:pPr>
            <a:r>
              <a:rPr lang="en-US" sz="1600" b="1" dirty="0">
                <a:solidFill>
                  <a:schemeClr val="bg1"/>
                </a:solidFill>
                <a:latin typeface="Georgia" panose="02040502050405020303" pitchFamily="18" charset="0"/>
              </a:rPr>
              <a:t>The State of Obesity 2023: Better Policies for a Healthier America</a:t>
            </a:r>
          </a:p>
          <a:p>
            <a:pPr algn="ctr">
              <a:spcAft>
                <a:spcPts val="300"/>
              </a:spcAft>
            </a:pPr>
            <a:r>
              <a:rPr lang="en-US" sz="1400" dirty="0">
                <a:solidFill>
                  <a:schemeClr val="bg1"/>
                </a:solidFill>
                <a:latin typeface="Georgia" panose="02040502050405020303" pitchFamily="18" charset="0"/>
              </a:rPr>
              <a:t>Special Feature: 20-Year Report Anniversary Retrospective</a:t>
            </a:r>
            <a:endParaRPr lang="en-US" sz="1200" dirty="0">
              <a:solidFill>
                <a:schemeClr val="bg1"/>
              </a:solidFill>
              <a:latin typeface="Georgia" panose="02040502050405020303" pitchFamily="18" charset="0"/>
            </a:endParaRPr>
          </a:p>
        </p:txBody>
      </p:sp>
      <p:sp>
        <p:nvSpPr>
          <p:cNvPr id="160" name="txtYear" title="txt_title">
            <a:extLst>
              <a:ext uri="{FF2B5EF4-FFF2-40B4-BE49-F238E27FC236}">
                <a16:creationId xmlns:a16="http://schemas.microsoft.com/office/drawing/2014/main" id="{B94512C0-77A9-3E42-B579-0736B3558A42}"/>
              </a:ext>
            </a:extLst>
          </p:cNvPr>
          <p:cNvSpPr>
            <a:spLocks noChangeArrowheads="1"/>
          </p:cNvSpPr>
          <p:nvPr/>
        </p:nvSpPr>
        <p:spPr bwMode="auto">
          <a:xfrm>
            <a:off x="373045" y="1844931"/>
            <a:ext cx="4522805" cy="276999"/>
          </a:xfrm>
          <a:prstGeom prst="rect">
            <a:avLst/>
          </a:prstGeom>
          <a:noFill/>
          <a:ln>
            <a:noFill/>
          </a:ln>
        </p:spPr>
        <p:txBody>
          <a:bodyPr>
            <a:no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FontTx/>
              <a:buNone/>
              <a:defRPr/>
            </a:pPr>
            <a:r>
              <a:rPr lang="en-US" altLang="en-US" sz="1200" b="1" dirty="0">
                <a:latin typeface="+mj-lt"/>
              </a:rPr>
              <a:t>North Dakota Obesity Rates Over Time, 2018—2022</a:t>
            </a:r>
          </a:p>
        </p:txBody>
      </p:sp>
      <p:sp>
        <p:nvSpPr>
          <p:cNvPr id="16" name="TextBox 15"/>
          <p:cNvSpPr txBox="1"/>
          <p:nvPr/>
        </p:nvSpPr>
        <p:spPr>
          <a:xfrm>
            <a:off x="5324226" y="1844930"/>
            <a:ext cx="1998991" cy="276999"/>
          </a:xfrm>
          <a:prstGeom prst="rect">
            <a:avLst/>
          </a:prstGeom>
          <a:noFill/>
        </p:spPr>
        <p:txBody>
          <a:bodyPr wrap="square" rtlCol="0">
            <a:spAutoFit/>
          </a:bodyPr>
          <a:lstStyle/>
          <a:p>
            <a:pPr algn="ctr"/>
            <a:r>
              <a:rPr lang="en-US" sz="1200" b="1" dirty="0">
                <a:latin typeface="+mj-lt"/>
              </a:rPr>
              <a:t>Key Report Takeaways</a:t>
            </a:r>
          </a:p>
        </p:txBody>
      </p:sp>
      <p:sp>
        <p:nvSpPr>
          <p:cNvPr id="162" name="TextBox 161"/>
          <p:cNvSpPr txBox="1"/>
          <p:nvPr/>
        </p:nvSpPr>
        <p:spPr>
          <a:xfrm>
            <a:off x="5186017" y="2121929"/>
            <a:ext cx="2275410" cy="4516621"/>
          </a:xfrm>
          <a:prstGeom prst="rect">
            <a:avLst/>
          </a:prstGeom>
          <a:noFill/>
        </p:spPr>
        <p:txBody>
          <a:bodyPr wrap="square" rtlCol="0">
            <a:spAutoFit/>
          </a:bodyPr>
          <a:lstStyle/>
          <a:p>
            <a:pPr marL="171450" indent="-171450">
              <a:spcAft>
                <a:spcPts val="600"/>
              </a:spcAft>
              <a:buFont typeface="Wingdings" panose="05000000000000000000" pitchFamily="2" charset="2"/>
              <a:buChar char="ü"/>
            </a:pPr>
            <a:r>
              <a:rPr lang="en-US" sz="1050" dirty="0"/>
              <a:t>Nationwide, the adult obesity rate is 42 percent.</a:t>
            </a:r>
          </a:p>
          <a:p>
            <a:pPr marL="171450" indent="-171450">
              <a:spcAft>
                <a:spcPts val="600"/>
              </a:spcAft>
              <a:buFont typeface="Wingdings" panose="05000000000000000000" pitchFamily="2" charset="2"/>
              <a:buChar char="ü"/>
            </a:pPr>
            <a:r>
              <a:rPr lang="en-US" sz="1050" dirty="0"/>
              <a:t>The rate of obesity among U.S. children ages 2 to 19 is nearly 20 percent. </a:t>
            </a:r>
          </a:p>
          <a:p>
            <a:pPr marL="171450" indent="-171450">
              <a:spcAft>
                <a:spcPts val="600"/>
              </a:spcAft>
              <a:buFont typeface="Wingdings" panose="05000000000000000000" pitchFamily="2" charset="2"/>
              <a:buChar char="ü"/>
            </a:pPr>
            <a:r>
              <a:rPr lang="en-US" sz="1050" dirty="0"/>
              <a:t>Over the past 20 years, adult obesity increased 37 percent, and childhood obesity increased 42 percent. </a:t>
            </a:r>
          </a:p>
          <a:p>
            <a:pPr marL="171450" indent="-171450">
              <a:spcAft>
                <a:spcPts val="600"/>
              </a:spcAft>
              <a:buFont typeface="Wingdings" panose="05000000000000000000" pitchFamily="2" charset="2"/>
              <a:buChar char="ü"/>
            </a:pPr>
            <a:r>
              <a:rPr lang="en-US" sz="1050" dirty="0"/>
              <a:t>Continuous increases in obesity rates across population groups underscore that obesity is caused by a combination of factors, including societal, biological, genetic, and environmental, which are often beyond personal choice. </a:t>
            </a:r>
          </a:p>
          <a:p>
            <a:pPr marL="171450" indent="-171450">
              <a:spcAft>
                <a:spcPts val="600"/>
              </a:spcAft>
              <a:buFont typeface="Wingdings" panose="05000000000000000000" pitchFamily="2" charset="2"/>
              <a:buChar char="ü"/>
            </a:pPr>
            <a:r>
              <a:rPr lang="en-US" sz="1050" dirty="0"/>
              <a:t>22 states have adult obesity rates over 35 percent, but in 2011 zero states were in that category. </a:t>
            </a:r>
          </a:p>
          <a:p>
            <a:pPr marL="171450" indent="-171450">
              <a:spcAft>
                <a:spcPts val="600"/>
              </a:spcAft>
              <a:buFont typeface="Wingdings" panose="05000000000000000000" pitchFamily="2" charset="2"/>
              <a:buChar char="ü"/>
            </a:pPr>
            <a:r>
              <a:rPr lang="en-US" sz="1050" dirty="0"/>
              <a:t>Factors such as poverty, food insecurity, housing instability, and lack of access to quality healthcare are key drivers of the differences in obesity rates across racial and ethnic groups.  </a:t>
            </a:r>
          </a:p>
        </p:txBody>
      </p:sp>
      <p:sp>
        <p:nvSpPr>
          <p:cNvPr id="194" name="txtRace">
            <a:extLst>
              <a:ext uri="{FF2B5EF4-FFF2-40B4-BE49-F238E27FC236}">
                <a16:creationId xmlns:a16="http://schemas.microsoft.com/office/drawing/2014/main" id="{B94512C0-77A9-3E42-B579-0736B3558A42}"/>
              </a:ext>
            </a:extLst>
          </p:cNvPr>
          <p:cNvSpPr>
            <a:spLocks noChangeArrowheads="1"/>
          </p:cNvSpPr>
          <p:nvPr/>
        </p:nvSpPr>
        <p:spPr bwMode="auto">
          <a:xfrm>
            <a:off x="373044" y="5359493"/>
            <a:ext cx="4373205" cy="303534"/>
          </a:xfrm>
          <a:prstGeom prst="rect">
            <a:avLst/>
          </a:prstGeom>
          <a:noFill/>
          <a:ln>
            <a:noFill/>
          </a:ln>
        </p:spPr>
        <p:txBody>
          <a:bodyPr>
            <a:no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FontTx/>
              <a:buNone/>
              <a:defRPr/>
            </a:pPr>
            <a:r>
              <a:rPr lang="en-US" altLang="en-US" sz="1200" b="1">
                <a:latin typeface="+mj-lt"/>
              </a:rPr>
              <a:t>North Dakota Obesity Rates by Ethnic and Racial Group, 2020 -2022</a:t>
            </a:r>
            <a:endParaRPr lang="en-US" altLang="en-US" sz="1200" b="1" dirty="0">
              <a:latin typeface="+mj-lt"/>
            </a:endParaRPr>
          </a:p>
        </p:txBody>
      </p:sp>
      <p:cxnSp>
        <p:nvCxnSpPr>
          <p:cNvPr id="238" name="Straight Connector 237"/>
          <p:cNvCxnSpPr/>
          <p:nvPr/>
        </p:nvCxnSpPr>
        <p:spPr>
          <a:xfrm flipV="1">
            <a:off x="215154" y="5204652"/>
            <a:ext cx="4439143" cy="21166"/>
          </a:xfrm>
          <a:prstGeom prst="line">
            <a:avLst/>
          </a:prstGeom>
          <a:ln w="19050">
            <a:solidFill>
              <a:srgbClr val="00529C"/>
            </a:solidFill>
            <a:tailEnd type="oval"/>
          </a:ln>
        </p:spPr>
        <p:style>
          <a:lnRef idx="1">
            <a:schemeClr val="accent1"/>
          </a:lnRef>
          <a:fillRef idx="0">
            <a:schemeClr val="accent1"/>
          </a:fillRef>
          <a:effectRef idx="0">
            <a:schemeClr val="accent1"/>
          </a:effectRef>
          <a:fontRef idx="minor">
            <a:schemeClr val="tx1"/>
          </a:fontRef>
        </p:style>
      </p:cxnSp>
      <p:sp>
        <p:nvSpPr>
          <p:cNvPr id="239" name="Rectangle 14">
            <a:extLst>
              <a:ext uri="{FF2B5EF4-FFF2-40B4-BE49-F238E27FC236}">
                <a16:creationId xmlns:a16="http://schemas.microsoft.com/office/drawing/2014/main" id="{B94512C0-77A9-3E42-B579-0736B3558A42}"/>
              </a:ext>
            </a:extLst>
          </p:cNvPr>
          <p:cNvSpPr>
            <a:spLocks noChangeArrowheads="1"/>
          </p:cNvSpPr>
          <p:nvPr/>
        </p:nvSpPr>
        <p:spPr bwMode="auto">
          <a:xfrm>
            <a:off x="215153" y="9421162"/>
            <a:ext cx="4875044" cy="393934"/>
          </a:xfrm>
          <a:prstGeom prst="rect">
            <a:avLst/>
          </a:prstGeom>
          <a:noFill/>
          <a:ln>
            <a:noFill/>
          </a:ln>
        </p:spPr>
        <p:txBody>
          <a:bodyPr>
            <a:no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gn="ctr">
              <a:lnSpc>
                <a:spcPct val="100000"/>
              </a:lnSpc>
              <a:spcBef>
                <a:spcPct val="0"/>
              </a:spcBef>
              <a:buFontTx/>
              <a:buNone/>
              <a:defRPr/>
            </a:pPr>
            <a:r>
              <a:rPr lang="en-US" altLang="en-US" sz="900" dirty="0">
                <a:latin typeface="+mj-lt"/>
              </a:rPr>
              <a:t>For the full report, go to: </a:t>
            </a:r>
          </a:p>
          <a:p>
            <a:pPr algn="ctr">
              <a:lnSpc>
                <a:spcPct val="100000"/>
              </a:lnSpc>
              <a:spcBef>
                <a:spcPct val="0"/>
              </a:spcBef>
              <a:buFontTx/>
              <a:buNone/>
              <a:defRPr/>
            </a:pPr>
            <a:r>
              <a:rPr lang="en-US" altLang="en-US" sz="900" dirty="0">
                <a:latin typeface="+mj-lt"/>
                <a:hlinkClick r:id="rId3"/>
              </a:rPr>
              <a:t>https://www.tfah.org/report-details/state-of-obesity-2023/</a:t>
            </a:r>
            <a:r>
              <a:rPr lang="en-US" altLang="en-US" sz="900" dirty="0">
                <a:latin typeface="+mj-lt"/>
              </a:rPr>
              <a:t> </a:t>
            </a:r>
          </a:p>
        </p:txBody>
      </p:sp>
      <p:cxnSp>
        <p:nvCxnSpPr>
          <p:cNvPr id="57" name="Straight Connector 56">
            <a:extLst>
              <a:ext uri="{FF2B5EF4-FFF2-40B4-BE49-F238E27FC236}">
                <a16:creationId xmlns:a16="http://schemas.microsoft.com/office/drawing/2014/main" id="{86988155-7900-8021-C41C-DD9F504F53EE}"/>
              </a:ext>
            </a:extLst>
          </p:cNvPr>
          <p:cNvCxnSpPr/>
          <p:nvPr/>
        </p:nvCxnSpPr>
        <p:spPr>
          <a:xfrm flipV="1">
            <a:off x="215153" y="9352901"/>
            <a:ext cx="4439143" cy="21166"/>
          </a:xfrm>
          <a:prstGeom prst="line">
            <a:avLst/>
          </a:prstGeom>
          <a:ln w="19050">
            <a:solidFill>
              <a:srgbClr val="00529C"/>
            </a:solidFill>
            <a:tailEnd type="ova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AF74C0D2-B2AD-FDBE-B465-1C44E6ADDA5A}"/>
              </a:ext>
            </a:extLst>
          </p:cNvPr>
          <p:cNvCxnSpPr/>
          <p:nvPr/>
        </p:nvCxnSpPr>
        <p:spPr>
          <a:xfrm>
            <a:off x="5691592" y="6854497"/>
            <a:ext cx="1264257" cy="0"/>
          </a:xfrm>
          <a:prstGeom prst="line">
            <a:avLst/>
          </a:prstGeom>
          <a:ln w="19050">
            <a:solidFill>
              <a:srgbClr val="C72027"/>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33F021FE-6C49-C1DE-4B28-6B4B3F0E069F}"/>
              </a:ext>
            </a:extLst>
          </p:cNvPr>
          <p:cNvSpPr txBox="1"/>
          <p:nvPr/>
        </p:nvSpPr>
        <p:spPr>
          <a:xfrm>
            <a:off x="5324226" y="7070444"/>
            <a:ext cx="1998991" cy="276999"/>
          </a:xfrm>
          <a:prstGeom prst="rect">
            <a:avLst/>
          </a:prstGeom>
          <a:noFill/>
        </p:spPr>
        <p:txBody>
          <a:bodyPr wrap="square" rtlCol="0">
            <a:spAutoFit/>
          </a:bodyPr>
          <a:lstStyle/>
          <a:p>
            <a:pPr algn="ctr"/>
            <a:r>
              <a:rPr lang="en-US" sz="1200" b="1" dirty="0">
                <a:latin typeface="+mj-lt"/>
              </a:rPr>
              <a:t>Why do we use BMI? </a:t>
            </a:r>
          </a:p>
        </p:txBody>
      </p:sp>
      <p:sp>
        <p:nvSpPr>
          <p:cNvPr id="61" name="TextBox 60">
            <a:extLst>
              <a:ext uri="{FF2B5EF4-FFF2-40B4-BE49-F238E27FC236}">
                <a16:creationId xmlns:a16="http://schemas.microsoft.com/office/drawing/2014/main" id="{90C79E0F-E802-34F9-8C36-AFDCE8F608C4}"/>
              </a:ext>
            </a:extLst>
          </p:cNvPr>
          <p:cNvSpPr txBox="1"/>
          <p:nvPr/>
        </p:nvSpPr>
        <p:spPr>
          <a:xfrm>
            <a:off x="5186017" y="7349864"/>
            <a:ext cx="2275410" cy="2031325"/>
          </a:xfrm>
          <a:prstGeom prst="rect">
            <a:avLst/>
          </a:prstGeom>
          <a:noFill/>
        </p:spPr>
        <p:txBody>
          <a:bodyPr wrap="square" rtlCol="0">
            <a:spAutoFit/>
          </a:bodyPr>
          <a:lstStyle/>
          <a:p>
            <a:pPr marL="171450" indent="-171450">
              <a:spcAft>
                <a:spcPts val="600"/>
              </a:spcAft>
              <a:buFont typeface="Wingdings" panose="05000000000000000000" pitchFamily="2" charset="2"/>
              <a:buChar char="ü"/>
            </a:pPr>
            <a:r>
              <a:rPr lang="en-US" sz="1050" dirty="0"/>
              <a:t>Body-mass index (BMI) is a method often used as a proxy for body fat and cardiometabolic risk. It is widely used because it is simple and affordable—no invasive tests, special equipment, or prior diagnoses required. However, it has several important limitations and, while useful to track community level rates of obesity, should not be the only tool to diagnose obesity.</a:t>
            </a:r>
          </a:p>
        </p:txBody>
      </p:sp>
      <p:sp>
        <p:nvSpPr>
          <p:cNvPr id="3" name="Freeform 1145" title="AL">
            <a:extLst>
              <a:ext uri="{FF2B5EF4-FFF2-40B4-BE49-F238E27FC236}">
                <a16:creationId xmlns:a16="http://schemas.microsoft.com/office/drawing/2014/main" id="{E141BE2E-853C-7124-F110-03B5B0622C39}"/>
              </a:ext>
            </a:extLst>
          </p:cNvPr>
          <p:cNvSpPr>
            <a:spLocks noChangeAspect="1"/>
          </p:cNvSpPr>
          <p:nvPr/>
        </p:nvSpPr>
        <p:spPr bwMode="auto">
          <a:xfrm>
            <a:off x="-28" y="-45"/>
            <a:ext cx="56" cy="91"/>
          </a:xfrm>
          <a:custGeom>
            <a:avLst/>
            <a:gdLst>
              <a:gd name="T0" fmla="*/ 11 w 416"/>
              <a:gd name="T1" fmla="*/ 36 h 659"/>
              <a:gd name="T2" fmla="*/ 0 w 416"/>
              <a:gd name="T3" fmla="*/ 443 h 659"/>
              <a:gd name="T4" fmla="*/ 26 w 416"/>
              <a:gd name="T5" fmla="*/ 638 h 659"/>
              <a:gd name="T6" fmla="*/ 55 w 416"/>
              <a:gd name="T7" fmla="*/ 646 h 659"/>
              <a:gd name="T8" fmla="*/ 81 w 416"/>
              <a:gd name="T9" fmla="*/ 631 h 659"/>
              <a:gd name="T10" fmla="*/ 97 w 416"/>
              <a:gd name="T11" fmla="*/ 646 h 659"/>
              <a:gd name="T12" fmla="*/ 74 w 416"/>
              <a:gd name="T13" fmla="*/ 659 h 659"/>
              <a:gd name="T14" fmla="*/ 131 w 416"/>
              <a:gd name="T15" fmla="*/ 644 h 659"/>
              <a:gd name="T16" fmla="*/ 142 w 416"/>
              <a:gd name="T17" fmla="*/ 627 h 659"/>
              <a:gd name="T18" fmla="*/ 135 w 416"/>
              <a:gd name="T19" fmla="*/ 616 h 659"/>
              <a:gd name="T20" fmla="*/ 138 w 416"/>
              <a:gd name="T21" fmla="*/ 598 h 659"/>
              <a:gd name="T22" fmla="*/ 112 w 416"/>
              <a:gd name="T23" fmla="*/ 574 h 659"/>
              <a:gd name="T24" fmla="*/ 112 w 416"/>
              <a:gd name="T25" fmla="*/ 553 h 659"/>
              <a:gd name="T26" fmla="*/ 416 w 416"/>
              <a:gd name="T27" fmla="*/ 526 h 659"/>
              <a:gd name="T28" fmla="*/ 391 w 416"/>
              <a:gd name="T29" fmla="*/ 422 h 659"/>
              <a:gd name="T30" fmla="*/ 406 w 416"/>
              <a:gd name="T31" fmla="*/ 359 h 659"/>
              <a:gd name="T32" fmla="*/ 368 w 416"/>
              <a:gd name="T33" fmla="*/ 277 h 659"/>
              <a:gd name="T34" fmla="*/ 289 w 416"/>
              <a:gd name="T35" fmla="*/ 0 h 659"/>
              <a:gd name="T36" fmla="*/ 0 w 416"/>
              <a:gd name="T37" fmla="*/ 24 h 659"/>
              <a:gd name="T38" fmla="*/ 11 w 416"/>
              <a:gd name="T39" fmla="*/ 36 h 659"/>
              <a:gd name="T40" fmla="*/ 11 w 416"/>
              <a:gd name="T41" fmla="*/ 36 h 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16" h="659">
                <a:moveTo>
                  <a:pt x="11" y="36"/>
                </a:moveTo>
                <a:lnTo>
                  <a:pt x="0" y="443"/>
                </a:lnTo>
                <a:lnTo>
                  <a:pt x="26" y="638"/>
                </a:lnTo>
                <a:lnTo>
                  <a:pt x="55" y="646"/>
                </a:lnTo>
                <a:lnTo>
                  <a:pt x="81" y="631"/>
                </a:lnTo>
                <a:lnTo>
                  <a:pt x="97" y="646"/>
                </a:lnTo>
                <a:lnTo>
                  <a:pt x="74" y="659"/>
                </a:lnTo>
                <a:lnTo>
                  <a:pt x="131" y="644"/>
                </a:lnTo>
                <a:lnTo>
                  <a:pt x="142" y="627"/>
                </a:lnTo>
                <a:lnTo>
                  <a:pt x="135" y="616"/>
                </a:lnTo>
                <a:lnTo>
                  <a:pt x="138" y="598"/>
                </a:lnTo>
                <a:lnTo>
                  <a:pt x="112" y="574"/>
                </a:lnTo>
                <a:lnTo>
                  <a:pt x="112" y="553"/>
                </a:lnTo>
                <a:lnTo>
                  <a:pt x="416" y="526"/>
                </a:lnTo>
                <a:lnTo>
                  <a:pt x="391" y="422"/>
                </a:lnTo>
                <a:lnTo>
                  <a:pt x="406" y="359"/>
                </a:lnTo>
                <a:lnTo>
                  <a:pt x="368" y="277"/>
                </a:lnTo>
                <a:lnTo>
                  <a:pt x="289" y="0"/>
                </a:lnTo>
                <a:lnTo>
                  <a:pt x="0" y="24"/>
                </a:lnTo>
                <a:lnTo>
                  <a:pt x="11" y="36"/>
                </a:lnTo>
                <a:lnTo>
                  <a:pt x="11" y="36"/>
                </a:lnTo>
                <a:close/>
              </a:path>
            </a:pathLst>
          </a:custGeom>
          <a:solidFill>
            <a:srgbClr val="FACCA1"/>
          </a:solidFill>
          <a:ln w="9525">
            <a:solidFill>
              <a:schemeClr val="bg1"/>
            </a:solidFill>
            <a:round/>
            <a:headEnd/>
            <a:tailEnd/>
          </a:ln>
          <a:effectLst/>
        </p:spPr>
        <p:txBody>
          <a:bodyP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4" name="Rectangle 14">
            <a:extLst>
              <a:ext uri="{FF2B5EF4-FFF2-40B4-BE49-F238E27FC236}">
                <a16:creationId xmlns:a16="http://schemas.microsoft.com/office/drawing/2014/main" id="{4CA568DD-B98D-4EB0-5E45-5705119292AE}"/>
              </a:ext>
            </a:extLst>
          </p:cNvPr>
          <p:cNvSpPr>
            <a:spLocks noChangeArrowheads="1"/>
          </p:cNvSpPr>
          <p:nvPr/>
        </p:nvSpPr>
        <p:spPr bwMode="auto">
          <a:xfrm>
            <a:off x="373042" y="5634337"/>
            <a:ext cx="4281255" cy="327085"/>
          </a:xfrm>
          <a:prstGeom prst="rect">
            <a:avLst/>
          </a:prstGeom>
          <a:noFill/>
          <a:ln>
            <a:noFill/>
          </a:ln>
        </p:spPr>
        <p:txBody>
          <a:bodyPr anchor="ctr">
            <a:no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FontTx/>
              <a:buNone/>
              <a:defRPr/>
            </a:pPr>
            <a:r>
              <a:rPr lang="en-US" altLang="en-US" sz="1100" dirty="0">
                <a:latin typeface="+mj-lt"/>
              </a:rPr>
              <a:t>Adult obesity rates by race/ethnicity is calculated over a three-year period (2020-2022) to obtain a sufficient sample size.</a:t>
            </a:r>
          </a:p>
        </p:txBody>
      </p:sp>
      <p:sp>
        <p:nvSpPr>
          <p:cNvPr id="6" name="ND" title="ND">
            <a:extLst>
              <a:ext uri="{FF2B5EF4-FFF2-40B4-BE49-F238E27FC236}">
                <a16:creationId xmlns:a16="http://schemas.microsoft.com/office/drawing/2014/main" id="{EC82C82E-C08D-D6A0-DA2D-8BEEA2EA1964}"/>
              </a:ext>
            </a:extLst>
          </p:cNvPr>
          <p:cNvSpPr>
            <a:spLocks noChangeAspect="1"/>
          </p:cNvSpPr>
          <p:nvPr/>
        </p:nvSpPr>
        <p:spPr bwMode="auto">
          <a:xfrm>
            <a:off x="-4572" y="-2811"/>
            <a:ext cx="9144" cy="5621"/>
          </a:xfrm>
          <a:custGeom>
            <a:avLst/>
            <a:gdLst>
              <a:gd name="T0" fmla="*/ 38 w 718"/>
              <a:gd name="T1" fmla="*/ 0 h 441"/>
              <a:gd name="T2" fmla="*/ 663 w 718"/>
              <a:gd name="T3" fmla="*/ 32 h 441"/>
              <a:gd name="T4" fmla="*/ 667 w 718"/>
              <a:gd name="T5" fmla="*/ 142 h 441"/>
              <a:gd name="T6" fmla="*/ 696 w 718"/>
              <a:gd name="T7" fmla="*/ 234 h 441"/>
              <a:gd name="T8" fmla="*/ 699 w 718"/>
              <a:gd name="T9" fmla="*/ 348 h 441"/>
              <a:gd name="T10" fmla="*/ 718 w 718"/>
              <a:gd name="T11" fmla="*/ 441 h 441"/>
              <a:gd name="T12" fmla="*/ 340 w 718"/>
              <a:gd name="T13" fmla="*/ 429 h 441"/>
              <a:gd name="T14" fmla="*/ 0 w 718"/>
              <a:gd name="T15" fmla="*/ 405 h 441"/>
              <a:gd name="T16" fmla="*/ 38 w 718"/>
              <a:gd name="T17" fmla="*/ 0 h 441"/>
              <a:gd name="T18" fmla="*/ 38 w 718"/>
              <a:gd name="T19" fmla="*/ 0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8" h="441">
                <a:moveTo>
                  <a:pt x="38" y="0"/>
                </a:moveTo>
                <a:lnTo>
                  <a:pt x="663" y="32"/>
                </a:lnTo>
                <a:lnTo>
                  <a:pt x="667" y="142"/>
                </a:lnTo>
                <a:lnTo>
                  <a:pt x="696" y="234"/>
                </a:lnTo>
                <a:lnTo>
                  <a:pt x="699" y="348"/>
                </a:lnTo>
                <a:lnTo>
                  <a:pt x="718" y="441"/>
                </a:lnTo>
                <a:lnTo>
                  <a:pt x="340" y="429"/>
                </a:lnTo>
                <a:lnTo>
                  <a:pt x="0" y="405"/>
                </a:lnTo>
                <a:lnTo>
                  <a:pt x="38" y="0"/>
                </a:lnTo>
                <a:lnTo>
                  <a:pt x="38" y="0"/>
                </a:lnTo>
                <a:close/>
              </a:path>
            </a:pathLst>
          </a:custGeom>
          <a:solidFill>
            <a:srgbClr val="FFFFFF"/>
          </a:solidFill>
          <a:ln w="9525">
            <a:solidFill>
              <a:schemeClr val="bg1"/>
            </a:solidFill>
            <a:round/>
            <a:headEnd/>
            <a:tailEnd/>
          </a:ln>
          <a:effectLst/>
        </p:spPr>
        <p:txBody>
          <a:bodyP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graphicFrame>
        <p:nvGraphicFramePr>
          <p:cNvPr id="11" name="chtRace">
            <a:extLst>
              <a:ext uri="{FF2B5EF4-FFF2-40B4-BE49-F238E27FC236}">
                <a16:creationId xmlns:a16="http://schemas.microsoft.com/office/drawing/2014/main" id="{5FDC1FF1-3111-2BF2-2B77-5C110F401FC7}"/>
              </a:ext>
            </a:extLst>
          </p:cNvPr>
          <p:cNvGraphicFramePr>
            <a:graphicFrameLocks/>
          </p:cNvGraphicFramePr>
          <p:nvPr>
            <p:extLst>
              <p:ext uri="{D42A27DB-BD31-4B8C-83A1-F6EECF244321}">
                <p14:modId xmlns:p14="http://schemas.microsoft.com/office/powerpoint/2010/main" val="2885922812"/>
              </p:ext>
            </p:extLst>
          </p:nvPr>
        </p:nvGraphicFramePr>
        <p:xfrm>
          <a:off x="496012" y="5977435"/>
          <a:ext cx="4620970" cy="317255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tYear">
            <a:extLst>
              <a:ext uri="{FF2B5EF4-FFF2-40B4-BE49-F238E27FC236}">
                <a16:creationId xmlns:a16="http://schemas.microsoft.com/office/drawing/2014/main" id="{E8AA4806-62A1-B6EC-6360-0E68B5CB05B2}"/>
              </a:ext>
            </a:extLst>
          </p:cNvPr>
          <p:cNvGraphicFramePr>
            <a:graphicFrameLocks/>
          </p:cNvGraphicFramePr>
          <p:nvPr>
            <p:extLst>
              <p:ext uri="{D42A27DB-BD31-4B8C-83A1-F6EECF244321}">
                <p14:modId xmlns:p14="http://schemas.microsoft.com/office/powerpoint/2010/main" val="2533483827"/>
              </p:ext>
            </p:extLst>
          </p:nvPr>
        </p:nvGraphicFramePr>
        <p:xfrm>
          <a:off x="215153" y="1991115"/>
          <a:ext cx="4690877" cy="308157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244733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19021" y="393700"/>
            <a:ext cx="7334358" cy="9458410"/>
          </a:xfrm>
          <a:prstGeom prst="rect">
            <a:avLst/>
          </a:prstGeom>
          <a:noFill/>
          <a:ln w="19050">
            <a:solidFill>
              <a:srgbClr val="0052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venir LT Std 45 Book" panose="020B0502020203020204" pitchFamily="34" charset="0"/>
            </a:endParaRPr>
          </a:p>
        </p:txBody>
      </p:sp>
      <p:sp>
        <p:nvSpPr>
          <p:cNvPr id="2" name="Rectangle 1"/>
          <p:cNvSpPr/>
          <p:nvPr/>
        </p:nvSpPr>
        <p:spPr>
          <a:xfrm>
            <a:off x="1955800" y="111859"/>
            <a:ext cx="3624203"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B4D3AF42-EF9B-C54E-848D-E004315C36CC}"/>
              </a:ext>
            </a:extLst>
          </p:cNvPr>
          <p:cNvSpPr/>
          <p:nvPr/>
        </p:nvSpPr>
        <p:spPr>
          <a:xfrm>
            <a:off x="2758" y="0"/>
            <a:ext cx="7769642" cy="951977"/>
          </a:xfrm>
          <a:prstGeom prst="rect">
            <a:avLst/>
          </a:prstGeom>
          <a:noFill/>
          <a:ln w="25400" cap="flat" cmpd="sng" algn="ctr">
            <a:noFill/>
            <a:prstDash val="solid"/>
          </a:ln>
          <a:effectLst/>
        </p:spPr>
        <p:txBody>
          <a:bodyPr lIns="91440" tIns="91440" rIns="91440" bIns="91440" rtlCol="0" anchor="ctr"/>
          <a:lstStyle/>
          <a:p>
            <a:pPr marL="0" marR="0" lvl="0" indent="0" algn="ctr" defTabSz="457200" eaLnBrk="1" fontAlgn="auto" latinLnBrk="0" hangingPunct="1">
              <a:lnSpc>
                <a:spcPct val="100000"/>
              </a:lnSpc>
              <a:spcBef>
                <a:spcPts val="0"/>
              </a:spcBef>
              <a:spcAft>
                <a:spcPts val="400"/>
              </a:spcAft>
              <a:buClrTx/>
              <a:buSzTx/>
              <a:buFontTx/>
              <a:buNone/>
              <a:tabLst/>
              <a:defRPr/>
            </a:pPr>
            <a:endParaRPr kumimoji="0" lang="en-US" sz="1200" b="1" i="0" u="none" strike="noStrike" kern="0" cap="none" spc="0" normalizeH="0" baseline="0" noProof="0" dirty="0">
              <a:ln>
                <a:noFill/>
              </a:ln>
              <a:solidFill>
                <a:srgbClr val="0F2939"/>
              </a:solidFill>
              <a:effectLst/>
              <a:uLnTx/>
              <a:uFillTx/>
              <a:latin typeface="Arial" panose="020B0604020202020204" pitchFamily="34" charset="0"/>
              <a:ea typeface="+mn-ea"/>
              <a:cs typeface="Arial" panose="020B0604020202020204" pitchFamily="34"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8435" y="128472"/>
            <a:ext cx="3383280" cy="687171"/>
          </a:xfrm>
          <a:prstGeom prst="rect">
            <a:avLst/>
          </a:prstGeom>
        </p:spPr>
      </p:pic>
      <p:sp>
        <p:nvSpPr>
          <p:cNvPr id="12" name="Rectangle 11">
            <a:extLst>
              <a:ext uri="{FF2B5EF4-FFF2-40B4-BE49-F238E27FC236}">
                <a16:creationId xmlns:a16="http://schemas.microsoft.com/office/drawing/2014/main" id="{B4D3AF42-EF9B-C54E-848D-E004315C36CC}"/>
              </a:ext>
            </a:extLst>
          </p:cNvPr>
          <p:cNvSpPr/>
          <p:nvPr/>
        </p:nvSpPr>
        <p:spPr>
          <a:xfrm>
            <a:off x="219020" y="1024787"/>
            <a:ext cx="7334359" cy="488498"/>
          </a:xfrm>
          <a:prstGeom prst="rect">
            <a:avLst/>
          </a:prstGeom>
          <a:solidFill>
            <a:srgbClr val="BF3B20"/>
          </a:solidFill>
          <a:ln w="25400" cap="flat" cmpd="sng" algn="ctr">
            <a:noFill/>
            <a:prstDash val="solid"/>
          </a:ln>
          <a:effectLst/>
        </p:spPr>
        <p:txBody>
          <a:bodyPr lIns="91440" tIns="91440" rIns="91440" bIns="91440" rtlCol="0" anchor="ctr"/>
          <a:lstStyle/>
          <a:p>
            <a:pPr marL="0" marR="0" lvl="0" indent="0" algn="ctr" defTabSz="457200" eaLnBrk="1" fontAlgn="auto" latinLnBrk="0" hangingPunct="1">
              <a:lnSpc>
                <a:spcPct val="100000"/>
              </a:lnSpc>
              <a:spcBef>
                <a:spcPts val="0"/>
              </a:spcBef>
              <a:spcAft>
                <a:spcPts val="400"/>
              </a:spcAft>
              <a:buClrTx/>
              <a:buSzTx/>
              <a:buFontTx/>
              <a:buNone/>
              <a:tabLst/>
              <a:defRPr/>
            </a:pPr>
            <a:endParaRPr kumimoji="0" lang="en-US" sz="1600" b="1" i="0" u="none" strike="noStrike" kern="0" cap="none" spc="0" normalizeH="0" baseline="0" noProof="0" dirty="0">
              <a:ln>
                <a:noFill/>
              </a:ln>
              <a:solidFill>
                <a:srgbClr val="0F2939"/>
              </a:solidFill>
              <a:effectLst/>
              <a:uLnTx/>
              <a:uFillTx/>
              <a:latin typeface="Georgia" panose="02040502050405020303" pitchFamily="18" charset="0"/>
              <a:cs typeface="Arial" panose="020B0604020202020204" pitchFamily="34" charset="0"/>
            </a:endParaRPr>
          </a:p>
        </p:txBody>
      </p:sp>
      <p:sp>
        <p:nvSpPr>
          <p:cNvPr id="13" name="Rectangle 12"/>
          <p:cNvSpPr/>
          <p:nvPr/>
        </p:nvSpPr>
        <p:spPr>
          <a:xfrm>
            <a:off x="219021" y="1084370"/>
            <a:ext cx="7334358" cy="369332"/>
          </a:xfrm>
          <a:prstGeom prst="rect">
            <a:avLst/>
          </a:prstGeom>
        </p:spPr>
        <p:txBody>
          <a:bodyPr wrap="square">
            <a:spAutoFit/>
          </a:bodyPr>
          <a:lstStyle/>
          <a:p>
            <a:pPr algn="ctr"/>
            <a:r>
              <a:rPr lang="en-US" b="1" dirty="0">
                <a:solidFill>
                  <a:schemeClr val="bg1"/>
                </a:solidFill>
                <a:latin typeface="Georgia" panose="02040502050405020303" pitchFamily="18" charset="0"/>
              </a:rPr>
              <a:t>Policy Recommendations</a:t>
            </a:r>
            <a:endParaRPr lang="en-US" dirty="0">
              <a:solidFill>
                <a:schemeClr val="bg1"/>
              </a:solidFill>
              <a:latin typeface="Georgia" panose="02040502050405020303" pitchFamily="18" charset="0"/>
            </a:endParaRPr>
          </a:p>
        </p:txBody>
      </p:sp>
      <p:sp>
        <p:nvSpPr>
          <p:cNvPr id="4" name="TextBox 3">
            <a:extLst>
              <a:ext uri="{FF2B5EF4-FFF2-40B4-BE49-F238E27FC236}">
                <a16:creationId xmlns:a16="http://schemas.microsoft.com/office/drawing/2014/main" id="{1D3224F4-8F4B-CACE-738D-07A604136C85}"/>
              </a:ext>
            </a:extLst>
          </p:cNvPr>
          <p:cNvSpPr txBox="1"/>
          <p:nvPr/>
        </p:nvSpPr>
        <p:spPr>
          <a:xfrm>
            <a:off x="1453258" y="1674785"/>
            <a:ext cx="5972778" cy="830997"/>
          </a:xfrm>
          <a:prstGeom prst="rect">
            <a:avLst/>
          </a:prstGeom>
          <a:noFill/>
        </p:spPr>
        <p:txBody>
          <a:bodyPr wrap="square" rtlCol="0" anchor="ctr">
            <a:spAutoFit/>
          </a:bodyPr>
          <a:lstStyle/>
          <a:p>
            <a:r>
              <a:rPr lang="en-US" sz="1200" dirty="0"/>
              <a:t>Support community-based efforts to prevent obesity and related chronic diseases by increasing funding for the CDC’s National Center for Chronic Disease Prevention and Health Promotion, including the Racial and Ethnic Approaches to Community Health (REACH) and Healthy Tribes programs.</a:t>
            </a:r>
          </a:p>
        </p:txBody>
      </p:sp>
      <p:sp>
        <p:nvSpPr>
          <p:cNvPr id="5" name="Oval 4">
            <a:extLst>
              <a:ext uri="{FF2B5EF4-FFF2-40B4-BE49-F238E27FC236}">
                <a16:creationId xmlns:a16="http://schemas.microsoft.com/office/drawing/2014/main" id="{89F30A1B-F8AB-4741-D54D-02AFFDE01E89}"/>
              </a:ext>
            </a:extLst>
          </p:cNvPr>
          <p:cNvSpPr>
            <a:spLocks noChangeAspect="1"/>
          </p:cNvSpPr>
          <p:nvPr/>
        </p:nvSpPr>
        <p:spPr>
          <a:xfrm>
            <a:off x="604360" y="1766594"/>
            <a:ext cx="54864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3642B342-5003-7175-2152-44A9088B693E}"/>
              </a:ext>
            </a:extLst>
          </p:cNvPr>
          <p:cNvSpPr txBox="1"/>
          <p:nvPr/>
        </p:nvSpPr>
        <p:spPr>
          <a:xfrm>
            <a:off x="1453258" y="2523286"/>
            <a:ext cx="5972778" cy="646331"/>
          </a:xfrm>
          <a:prstGeom prst="rect">
            <a:avLst/>
          </a:prstGeom>
          <a:noFill/>
        </p:spPr>
        <p:txBody>
          <a:bodyPr wrap="square" rtlCol="0" anchor="ctr">
            <a:spAutoFit/>
          </a:bodyPr>
          <a:lstStyle/>
          <a:p>
            <a:r>
              <a:rPr lang="en-US" sz="1200" dirty="0"/>
              <a:t>Decrease food insecurity for children, infants, and parents by passing a Farm Bill that will increase benefit levels, maintain eligibility, and ensure no new participation barriers for the Supplemental Nutrition Assistance Program (SNAP). </a:t>
            </a:r>
          </a:p>
        </p:txBody>
      </p:sp>
      <p:sp>
        <p:nvSpPr>
          <p:cNvPr id="55" name="TextBox 54">
            <a:extLst>
              <a:ext uri="{FF2B5EF4-FFF2-40B4-BE49-F238E27FC236}">
                <a16:creationId xmlns:a16="http://schemas.microsoft.com/office/drawing/2014/main" id="{20CCB9F3-7D85-CCFF-1C16-9B11F5F1A27D}"/>
              </a:ext>
            </a:extLst>
          </p:cNvPr>
          <p:cNvSpPr txBox="1"/>
          <p:nvPr/>
        </p:nvSpPr>
        <p:spPr>
          <a:xfrm>
            <a:off x="1453258" y="3436385"/>
            <a:ext cx="5972778" cy="461665"/>
          </a:xfrm>
          <a:prstGeom prst="rect">
            <a:avLst/>
          </a:prstGeom>
          <a:noFill/>
        </p:spPr>
        <p:txBody>
          <a:bodyPr wrap="square" rtlCol="0" anchor="ctr">
            <a:spAutoFit/>
          </a:bodyPr>
          <a:lstStyle/>
          <a:p>
            <a:r>
              <a:rPr lang="en-US" sz="1200" dirty="0"/>
              <a:t>Expand public health efforts to address structural drivers of chronic disease, like access to transportation and healthy food, by passing the Improving Social Determinants of Health Act.</a:t>
            </a:r>
          </a:p>
        </p:txBody>
      </p:sp>
      <p:sp>
        <p:nvSpPr>
          <p:cNvPr id="59" name="TextBox 58">
            <a:extLst>
              <a:ext uri="{FF2B5EF4-FFF2-40B4-BE49-F238E27FC236}">
                <a16:creationId xmlns:a16="http://schemas.microsoft.com/office/drawing/2014/main" id="{F2263CFE-AD6F-7F30-C1F1-493831080C98}"/>
              </a:ext>
            </a:extLst>
          </p:cNvPr>
          <p:cNvSpPr txBox="1"/>
          <p:nvPr/>
        </p:nvSpPr>
        <p:spPr>
          <a:xfrm>
            <a:off x="1453258" y="4237918"/>
            <a:ext cx="5972778" cy="461665"/>
          </a:xfrm>
          <a:prstGeom prst="rect">
            <a:avLst/>
          </a:prstGeom>
          <a:noFill/>
        </p:spPr>
        <p:txBody>
          <a:bodyPr wrap="square" rtlCol="0" anchor="ctr">
            <a:spAutoFit/>
          </a:bodyPr>
          <a:lstStyle/>
          <a:p>
            <a:r>
              <a:rPr lang="en-US" sz="1200" dirty="0"/>
              <a:t>Implement a mandatory front-of-package label (FOPL) system for processed food to help consumers make informed choices. </a:t>
            </a:r>
          </a:p>
        </p:txBody>
      </p:sp>
      <p:sp>
        <p:nvSpPr>
          <p:cNvPr id="63" name="TextBox 62">
            <a:extLst>
              <a:ext uri="{FF2B5EF4-FFF2-40B4-BE49-F238E27FC236}">
                <a16:creationId xmlns:a16="http://schemas.microsoft.com/office/drawing/2014/main" id="{9C992DB2-D497-DF0A-61F8-C30867A8875C}"/>
              </a:ext>
            </a:extLst>
          </p:cNvPr>
          <p:cNvSpPr txBox="1"/>
          <p:nvPr/>
        </p:nvSpPr>
        <p:spPr>
          <a:xfrm>
            <a:off x="1453258" y="5050861"/>
            <a:ext cx="5972778" cy="461665"/>
          </a:xfrm>
          <a:prstGeom prst="rect">
            <a:avLst/>
          </a:prstGeom>
          <a:noFill/>
        </p:spPr>
        <p:txBody>
          <a:bodyPr wrap="square" rtlCol="0" anchor="ctr">
            <a:spAutoFit/>
          </a:bodyPr>
          <a:lstStyle/>
          <a:p>
            <a:r>
              <a:rPr lang="en-US" sz="1200" dirty="0"/>
              <a:t>Improve students’ nutrition by making healthy school meals for all a permanent policy, strengthen nutrition standards, and increase reimbursement rates for school meals. </a:t>
            </a:r>
          </a:p>
        </p:txBody>
      </p:sp>
      <p:sp>
        <p:nvSpPr>
          <p:cNvPr id="67" name="TextBox 66">
            <a:extLst>
              <a:ext uri="{FF2B5EF4-FFF2-40B4-BE49-F238E27FC236}">
                <a16:creationId xmlns:a16="http://schemas.microsoft.com/office/drawing/2014/main" id="{77AFBC63-A11F-48E3-7FD8-76DFBF1461B9}"/>
              </a:ext>
            </a:extLst>
          </p:cNvPr>
          <p:cNvSpPr txBox="1"/>
          <p:nvPr/>
        </p:nvSpPr>
        <p:spPr>
          <a:xfrm>
            <a:off x="1453258" y="5658657"/>
            <a:ext cx="5972778" cy="830997"/>
          </a:xfrm>
          <a:prstGeom prst="rect">
            <a:avLst/>
          </a:prstGeom>
          <a:noFill/>
        </p:spPr>
        <p:txBody>
          <a:bodyPr wrap="square" rtlCol="0" anchor="ctr">
            <a:spAutoFit/>
          </a:bodyPr>
          <a:lstStyle/>
          <a:p>
            <a:r>
              <a:rPr lang="en-US" sz="1200" dirty="0"/>
              <a:t>Increase funding for CDC’s State Physical Activity and Nutrition (SPAN) and Active People, Healthy Nation (APHN) programs to help state and local governments successfully apply for and use federal dollars to fund active transportation projects and safe places to be physically active. </a:t>
            </a:r>
          </a:p>
        </p:txBody>
      </p:sp>
      <p:sp>
        <p:nvSpPr>
          <p:cNvPr id="71" name="TextBox 70">
            <a:extLst>
              <a:ext uri="{FF2B5EF4-FFF2-40B4-BE49-F238E27FC236}">
                <a16:creationId xmlns:a16="http://schemas.microsoft.com/office/drawing/2014/main" id="{48E547AB-CF89-DE3C-D380-8349990EFE3C}"/>
              </a:ext>
            </a:extLst>
          </p:cNvPr>
          <p:cNvSpPr txBox="1"/>
          <p:nvPr/>
        </p:nvSpPr>
        <p:spPr>
          <a:xfrm>
            <a:off x="1453258" y="6489654"/>
            <a:ext cx="5972778" cy="830997"/>
          </a:xfrm>
          <a:prstGeom prst="rect">
            <a:avLst/>
          </a:prstGeom>
          <a:noFill/>
        </p:spPr>
        <p:txBody>
          <a:bodyPr wrap="square" rtlCol="0" anchor="ctr">
            <a:spAutoFit/>
          </a:bodyPr>
          <a:lstStyle/>
          <a:p>
            <a:r>
              <a:rPr lang="en-US" sz="1200" dirty="0"/>
              <a:t>Broaden access to affordable healthcare by further extending the ACA Marketplace tax credits, expanding Medicaid, and requiring coverage with no cost sharing for U.S. Preventive Services Task Force recommended obesity prevention programs under all insurance types, regardless of legal challenges. </a:t>
            </a:r>
          </a:p>
        </p:txBody>
      </p:sp>
      <p:sp>
        <p:nvSpPr>
          <p:cNvPr id="75" name="TextBox 74">
            <a:extLst>
              <a:ext uri="{FF2B5EF4-FFF2-40B4-BE49-F238E27FC236}">
                <a16:creationId xmlns:a16="http://schemas.microsoft.com/office/drawing/2014/main" id="{3C0C9730-0B34-8B00-F325-6D55076DD4CC}"/>
              </a:ext>
            </a:extLst>
          </p:cNvPr>
          <p:cNvSpPr txBox="1"/>
          <p:nvPr/>
        </p:nvSpPr>
        <p:spPr>
          <a:xfrm>
            <a:off x="1449097" y="7397329"/>
            <a:ext cx="5972778" cy="646331"/>
          </a:xfrm>
          <a:prstGeom prst="rect">
            <a:avLst/>
          </a:prstGeom>
          <a:noFill/>
        </p:spPr>
        <p:txBody>
          <a:bodyPr wrap="square" rtlCol="0" anchor="ctr">
            <a:spAutoFit/>
          </a:bodyPr>
          <a:lstStyle/>
          <a:p>
            <a:r>
              <a:rPr lang="en-US" sz="1200" dirty="0"/>
              <a:t>Impose national excise taxes on sugary drinks and devote the revenue to chronic disease prevention, nutrition security policies, and other programs that are proven to reduce health disparities. </a:t>
            </a:r>
          </a:p>
        </p:txBody>
      </p:sp>
      <p:pic>
        <p:nvPicPr>
          <p:cNvPr id="6" name="Picture 5" descr="Icon&#10;&#10;Description automatically generated">
            <a:extLst>
              <a:ext uri="{FF2B5EF4-FFF2-40B4-BE49-F238E27FC236}">
                <a16:creationId xmlns:a16="http://schemas.microsoft.com/office/drawing/2014/main" id="{1C043890-E9A2-6AA4-6EED-70B723AB10D3}"/>
              </a:ext>
            </a:extLst>
          </p:cNvPr>
          <p:cNvPicPr>
            <a:picLocks noChangeAspect="1"/>
          </p:cNvPicPr>
          <p:nvPr/>
        </p:nvPicPr>
        <p:blipFill>
          <a:blip r:embed="rId3"/>
          <a:stretch>
            <a:fillRect/>
          </a:stretch>
        </p:blipFill>
        <p:spPr>
          <a:xfrm>
            <a:off x="707805" y="1870668"/>
            <a:ext cx="365760" cy="365760"/>
          </a:xfrm>
          <a:prstGeom prst="rect">
            <a:avLst/>
          </a:prstGeom>
        </p:spPr>
      </p:pic>
      <p:sp>
        <p:nvSpPr>
          <p:cNvPr id="15" name="Oval 14">
            <a:extLst>
              <a:ext uri="{FF2B5EF4-FFF2-40B4-BE49-F238E27FC236}">
                <a16:creationId xmlns:a16="http://schemas.microsoft.com/office/drawing/2014/main" id="{B2C3CEE7-9EAE-8766-D487-84AACB6AA36B}"/>
              </a:ext>
            </a:extLst>
          </p:cNvPr>
          <p:cNvSpPr>
            <a:spLocks noChangeAspect="1"/>
          </p:cNvSpPr>
          <p:nvPr/>
        </p:nvSpPr>
        <p:spPr>
          <a:xfrm>
            <a:off x="604360" y="2575873"/>
            <a:ext cx="54864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C2AD45E-8C40-3E2D-760C-F427B0995371}"/>
              </a:ext>
            </a:extLst>
          </p:cNvPr>
          <p:cNvSpPr>
            <a:spLocks noChangeAspect="1"/>
          </p:cNvSpPr>
          <p:nvPr/>
        </p:nvSpPr>
        <p:spPr>
          <a:xfrm>
            <a:off x="604360" y="3385152"/>
            <a:ext cx="54864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A796B7E8-4CD0-62EA-73D7-5B6841B5A14F}"/>
              </a:ext>
            </a:extLst>
          </p:cNvPr>
          <p:cNvSpPr>
            <a:spLocks noChangeAspect="1"/>
          </p:cNvSpPr>
          <p:nvPr/>
        </p:nvSpPr>
        <p:spPr>
          <a:xfrm>
            <a:off x="604360" y="4194431"/>
            <a:ext cx="54864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03AB0AC-1B03-233A-BA8E-3417CAC40A4D}"/>
              </a:ext>
            </a:extLst>
          </p:cNvPr>
          <p:cNvSpPr>
            <a:spLocks noChangeAspect="1"/>
          </p:cNvSpPr>
          <p:nvPr/>
        </p:nvSpPr>
        <p:spPr>
          <a:xfrm>
            <a:off x="604360" y="5003710"/>
            <a:ext cx="54864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34C1EE49-704B-68DB-A32B-8F15111CC6DC}"/>
              </a:ext>
            </a:extLst>
          </p:cNvPr>
          <p:cNvSpPr>
            <a:spLocks noChangeAspect="1"/>
          </p:cNvSpPr>
          <p:nvPr/>
        </p:nvSpPr>
        <p:spPr>
          <a:xfrm>
            <a:off x="604360" y="5799835"/>
            <a:ext cx="54864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31F6027C-6211-4094-398E-6D681ED29356}"/>
              </a:ext>
            </a:extLst>
          </p:cNvPr>
          <p:cNvSpPr>
            <a:spLocks noChangeAspect="1"/>
          </p:cNvSpPr>
          <p:nvPr/>
        </p:nvSpPr>
        <p:spPr>
          <a:xfrm>
            <a:off x="604360" y="6630832"/>
            <a:ext cx="54864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2AA67A33-008A-B7A8-2BC4-4E394DEC61D0}"/>
              </a:ext>
            </a:extLst>
          </p:cNvPr>
          <p:cNvSpPr>
            <a:spLocks noChangeAspect="1"/>
          </p:cNvSpPr>
          <p:nvPr/>
        </p:nvSpPr>
        <p:spPr>
          <a:xfrm>
            <a:off x="604360" y="7431547"/>
            <a:ext cx="54864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817CE269-373A-0C7E-2210-50B9513BB8C9}"/>
              </a:ext>
            </a:extLst>
          </p:cNvPr>
          <p:cNvSpPr>
            <a:spLocks noChangeAspect="1"/>
          </p:cNvSpPr>
          <p:nvPr/>
        </p:nvSpPr>
        <p:spPr>
          <a:xfrm>
            <a:off x="604360" y="8240826"/>
            <a:ext cx="54864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25FC024-1FC5-EBB4-2718-CF673A6AFBC4}"/>
              </a:ext>
            </a:extLst>
          </p:cNvPr>
          <p:cNvSpPr>
            <a:spLocks noChangeAspect="1"/>
          </p:cNvSpPr>
          <p:nvPr/>
        </p:nvSpPr>
        <p:spPr>
          <a:xfrm>
            <a:off x="604360" y="9035476"/>
            <a:ext cx="548640" cy="548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641206D-A7F3-201C-6D9D-7E4530715422}"/>
              </a:ext>
            </a:extLst>
          </p:cNvPr>
          <p:cNvSpPr txBox="1"/>
          <p:nvPr/>
        </p:nvSpPr>
        <p:spPr>
          <a:xfrm>
            <a:off x="1453258" y="8191980"/>
            <a:ext cx="5972778" cy="646331"/>
          </a:xfrm>
          <a:prstGeom prst="rect">
            <a:avLst/>
          </a:prstGeom>
          <a:noFill/>
        </p:spPr>
        <p:txBody>
          <a:bodyPr wrap="square" rtlCol="0" anchor="ctr">
            <a:spAutoFit/>
          </a:bodyPr>
          <a:lstStyle/>
          <a:p>
            <a:r>
              <a:rPr lang="en-US" sz="1200" dirty="0"/>
              <a:t>Expand support for maternal and child health and increase rates of breastfeeding by increasing funding for the Title V Maternal and Child Health (MCH) Block Grant Program and WIC breastfeeding peer counselors.</a:t>
            </a:r>
          </a:p>
        </p:txBody>
      </p:sp>
      <p:sp>
        <p:nvSpPr>
          <p:cNvPr id="28" name="TextBox 27">
            <a:extLst>
              <a:ext uri="{FF2B5EF4-FFF2-40B4-BE49-F238E27FC236}">
                <a16:creationId xmlns:a16="http://schemas.microsoft.com/office/drawing/2014/main" id="{39FAC9F0-B8A8-65F1-4D2F-12A6F884DB9C}"/>
              </a:ext>
            </a:extLst>
          </p:cNvPr>
          <p:cNvSpPr txBox="1"/>
          <p:nvPr/>
        </p:nvSpPr>
        <p:spPr>
          <a:xfrm>
            <a:off x="1453258" y="8986631"/>
            <a:ext cx="5972778" cy="646331"/>
          </a:xfrm>
          <a:prstGeom prst="rect">
            <a:avLst/>
          </a:prstGeom>
          <a:noFill/>
        </p:spPr>
        <p:txBody>
          <a:bodyPr wrap="square" rtlCol="0" anchor="ctr">
            <a:spAutoFit/>
          </a:bodyPr>
          <a:lstStyle/>
          <a:p>
            <a:r>
              <a:rPr lang="en-US" sz="1200" dirty="0"/>
              <a:t>Change tax law to end unhealthy food marketing to children by closing loopholes and eliminating business cost deductions related to the advertising of unhealthy food and beverages to young people. </a:t>
            </a:r>
          </a:p>
        </p:txBody>
      </p:sp>
      <p:pic>
        <p:nvPicPr>
          <p:cNvPr id="18" name="Picture 17" descr="Icon&#10;&#10;Description automatically generated">
            <a:extLst>
              <a:ext uri="{FF2B5EF4-FFF2-40B4-BE49-F238E27FC236}">
                <a16:creationId xmlns:a16="http://schemas.microsoft.com/office/drawing/2014/main" id="{777912E7-3424-8272-9D00-7A70D742D5FF}"/>
              </a:ext>
            </a:extLst>
          </p:cNvPr>
          <p:cNvPicPr>
            <a:picLocks noChangeAspect="1"/>
          </p:cNvPicPr>
          <p:nvPr/>
        </p:nvPicPr>
        <p:blipFill>
          <a:blip r:embed="rId4"/>
          <a:stretch>
            <a:fillRect/>
          </a:stretch>
        </p:blipFill>
        <p:spPr>
          <a:xfrm>
            <a:off x="648230" y="9081196"/>
            <a:ext cx="457200" cy="457200"/>
          </a:xfrm>
          <a:prstGeom prst="rect">
            <a:avLst/>
          </a:prstGeom>
        </p:spPr>
      </p:pic>
      <p:pic>
        <p:nvPicPr>
          <p:cNvPr id="7" name="Picture 6" descr="Icon&#10;&#10;Description automatically generated">
            <a:extLst>
              <a:ext uri="{FF2B5EF4-FFF2-40B4-BE49-F238E27FC236}">
                <a16:creationId xmlns:a16="http://schemas.microsoft.com/office/drawing/2014/main" id="{B1A170AF-989E-0F5E-F6FD-3C05906F8F20}"/>
              </a:ext>
            </a:extLst>
          </p:cNvPr>
          <p:cNvPicPr>
            <a:picLocks noChangeAspect="1"/>
          </p:cNvPicPr>
          <p:nvPr/>
        </p:nvPicPr>
        <p:blipFill>
          <a:blip r:embed="rId5"/>
          <a:stretch>
            <a:fillRect/>
          </a:stretch>
        </p:blipFill>
        <p:spPr>
          <a:xfrm rot="10800000" flipH="1" flipV="1">
            <a:off x="698244" y="8345916"/>
            <a:ext cx="365760" cy="365760"/>
          </a:xfrm>
          <a:prstGeom prst="rect">
            <a:avLst/>
          </a:prstGeom>
        </p:spPr>
      </p:pic>
      <p:pic>
        <p:nvPicPr>
          <p:cNvPr id="11" name="Picture 10">
            <a:extLst>
              <a:ext uri="{FF2B5EF4-FFF2-40B4-BE49-F238E27FC236}">
                <a16:creationId xmlns:a16="http://schemas.microsoft.com/office/drawing/2014/main" id="{50712573-CB25-DD63-CEFE-F7E7A94F942B}"/>
              </a:ext>
            </a:extLst>
          </p:cNvPr>
          <p:cNvPicPr>
            <a:picLocks noChangeAspect="1"/>
          </p:cNvPicPr>
          <p:nvPr/>
        </p:nvPicPr>
        <p:blipFill>
          <a:blip r:embed="rId6"/>
          <a:srcRect/>
          <a:stretch/>
        </p:blipFill>
        <p:spPr>
          <a:xfrm>
            <a:off x="655166" y="7477267"/>
            <a:ext cx="457200" cy="457200"/>
          </a:xfrm>
          <a:prstGeom prst="rect">
            <a:avLst/>
          </a:prstGeom>
        </p:spPr>
      </p:pic>
      <p:pic>
        <p:nvPicPr>
          <p:cNvPr id="3" name="Picture 2" descr="Icon&#10;&#10;Description automatically generated">
            <a:extLst>
              <a:ext uri="{FF2B5EF4-FFF2-40B4-BE49-F238E27FC236}">
                <a16:creationId xmlns:a16="http://schemas.microsoft.com/office/drawing/2014/main" id="{E6E7FA37-3563-BB5F-82C0-73F91FA52A03}"/>
              </a:ext>
            </a:extLst>
          </p:cNvPr>
          <p:cNvPicPr>
            <a:picLocks noChangeAspect="1"/>
          </p:cNvPicPr>
          <p:nvPr/>
        </p:nvPicPr>
        <p:blipFill>
          <a:blip r:embed="rId7"/>
          <a:stretch>
            <a:fillRect/>
          </a:stretch>
        </p:blipFill>
        <p:spPr>
          <a:xfrm>
            <a:off x="698244" y="6742175"/>
            <a:ext cx="365760" cy="365760"/>
          </a:xfrm>
          <a:prstGeom prst="rect">
            <a:avLst/>
          </a:prstGeom>
        </p:spPr>
      </p:pic>
      <p:pic>
        <p:nvPicPr>
          <p:cNvPr id="25" name="Picture 24" descr="Icon&#10;&#10;Description automatically generated">
            <a:extLst>
              <a:ext uri="{FF2B5EF4-FFF2-40B4-BE49-F238E27FC236}">
                <a16:creationId xmlns:a16="http://schemas.microsoft.com/office/drawing/2014/main" id="{9149C702-AD57-315D-FEE0-C96461DECE11}"/>
              </a:ext>
            </a:extLst>
          </p:cNvPr>
          <p:cNvPicPr>
            <a:picLocks noChangeAspect="1"/>
          </p:cNvPicPr>
          <p:nvPr/>
        </p:nvPicPr>
        <p:blipFill>
          <a:blip r:embed="rId8"/>
          <a:stretch>
            <a:fillRect/>
          </a:stretch>
        </p:blipFill>
        <p:spPr>
          <a:xfrm>
            <a:off x="655166" y="5845555"/>
            <a:ext cx="457200" cy="457200"/>
          </a:xfrm>
          <a:prstGeom prst="rect">
            <a:avLst/>
          </a:prstGeom>
        </p:spPr>
      </p:pic>
      <p:pic>
        <p:nvPicPr>
          <p:cNvPr id="8" name="Picture 7" descr="Icon&#10;&#10;Description automatically generated">
            <a:extLst>
              <a:ext uri="{FF2B5EF4-FFF2-40B4-BE49-F238E27FC236}">
                <a16:creationId xmlns:a16="http://schemas.microsoft.com/office/drawing/2014/main" id="{0129D7A2-247A-53ED-F4F9-460703DF8EDA}"/>
              </a:ext>
            </a:extLst>
          </p:cNvPr>
          <p:cNvPicPr>
            <a:picLocks noChangeAspect="1"/>
          </p:cNvPicPr>
          <p:nvPr/>
        </p:nvPicPr>
        <p:blipFill>
          <a:blip r:embed="rId9"/>
          <a:stretch>
            <a:fillRect/>
          </a:stretch>
        </p:blipFill>
        <p:spPr>
          <a:xfrm>
            <a:off x="696524" y="5096770"/>
            <a:ext cx="365760" cy="365760"/>
          </a:xfrm>
          <a:prstGeom prst="rect">
            <a:avLst/>
          </a:prstGeom>
        </p:spPr>
      </p:pic>
      <p:pic>
        <p:nvPicPr>
          <p:cNvPr id="16" name="Picture 15" descr="Icon&#10;&#10;Description automatically generated">
            <a:extLst>
              <a:ext uri="{FF2B5EF4-FFF2-40B4-BE49-F238E27FC236}">
                <a16:creationId xmlns:a16="http://schemas.microsoft.com/office/drawing/2014/main" id="{04466308-F8CA-602D-C294-ED50757BF15A}"/>
              </a:ext>
            </a:extLst>
          </p:cNvPr>
          <p:cNvPicPr>
            <a:picLocks noChangeAspect="1"/>
          </p:cNvPicPr>
          <p:nvPr/>
        </p:nvPicPr>
        <p:blipFill>
          <a:blip r:embed="rId10"/>
          <a:stretch>
            <a:fillRect/>
          </a:stretch>
        </p:blipFill>
        <p:spPr>
          <a:xfrm>
            <a:off x="699799" y="2672758"/>
            <a:ext cx="365760" cy="365760"/>
          </a:xfrm>
          <a:prstGeom prst="rect">
            <a:avLst/>
          </a:prstGeom>
        </p:spPr>
      </p:pic>
      <p:pic>
        <p:nvPicPr>
          <p:cNvPr id="14" name="Picture 13" descr="Icon&#10;&#10;Description automatically generated">
            <a:extLst>
              <a:ext uri="{FF2B5EF4-FFF2-40B4-BE49-F238E27FC236}">
                <a16:creationId xmlns:a16="http://schemas.microsoft.com/office/drawing/2014/main" id="{6E1FB40A-90B3-9BE3-CD14-13240BB079D9}"/>
              </a:ext>
            </a:extLst>
          </p:cNvPr>
          <p:cNvPicPr>
            <a:picLocks noChangeAspect="1"/>
          </p:cNvPicPr>
          <p:nvPr/>
        </p:nvPicPr>
        <p:blipFill>
          <a:blip r:embed="rId11"/>
          <a:stretch>
            <a:fillRect/>
          </a:stretch>
        </p:blipFill>
        <p:spPr>
          <a:xfrm>
            <a:off x="707805" y="3480177"/>
            <a:ext cx="365760" cy="365760"/>
          </a:xfrm>
          <a:prstGeom prst="rect">
            <a:avLst/>
          </a:prstGeom>
        </p:spPr>
      </p:pic>
      <p:pic>
        <p:nvPicPr>
          <p:cNvPr id="29" name="Graphic 28">
            <a:extLst>
              <a:ext uri="{FF2B5EF4-FFF2-40B4-BE49-F238E27FC236}">
                <a16:creationId xmlns:a16="http://schemas.microsoft.com/office/drawing/2014/main" id="{BD5B0A81-97DA-09A1-61C8-6EBF7A804D0E}"/>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709035" y="4285870"/>
            <a:ext cx="365760" cy="365760"/>
          </a:xfrm>
          <a:prstGeom prst="rect">
            <a:avLst/>
          </a:prstGeom>
        </p:spPr>
      </p:pic>
    </p:spTree>
    <p:extLst>
      <p:ext uri="{BB962C8B-B14F-4D97-AF65-F5344CB8AC3E}">
        <p14:creationId xmlns:p14="http://schemas.microsoft.com/office/powerpoint/2010/main" val="15064163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3E9604D8-2D37-4687-AC7E-7F907836C773}">
  <we:reference id="wa104381063" version="1.0.0.1" store="en-US" storeType="OMEX"/>
  <we:alternateReferences>
    <we:reference id="WA104381063" version="1.0.0.1" store=""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8B4056143500408EC0C44E593A1DFA" ma:contentTypeVersion="4" ma:contentTypeDescription="Create a new document." ma:contentTypeScope="" ma:versionID="76dbc41bd8651c6bd0be1c8c2783b35c">
  <xsd:schema xmlns:xsd="http://www.w3.org/2001/XMLSchema" xmlns:xs="http://www.w3.org/2001/XMLSchema" xmlns:p="http://schemas.microsoft.com/office/2006/metadata/properties" xmlns:ns3="d6e1447d-1b58-44a5-909f-7a67c0dc9041" targetNamespace="http://schemas.microsoft.com/office/2006/metadata/properties" ma:root="true" ma:fieldsID="8c95341c32defa3d78245e0e1ad3bf62" ns3:_="">
    <xsd:import namespace="d6e1447d-1b58-44a5-909f-7a67c0dc9041"/>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e1447d-1b58-44a5-909f-7a67c0dc90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6e1447d-1b58-44a5-909f-7a67c0dc9041" xsi:nil="true"/>
  </documentManagement>
</p:properties>
</file>

<file path=customXml/itemProps1.xml><?xml version="1.0" encoding="utf-8"?>
<ds:datastoreItem xmlns:ds="http://schemas.openxmlformats.org/officeDocument/2006/customXml" ds:itemID="{3A2FBA8B-06EF-4455-AF15-FF02226662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e1447d-1b58-44a5-909f-7a67c0dc90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71A6B8-7117-4794-A816-23BD522C8DD4}">
  <ds:schemaRefs>
    <ds:schemaRef ds:uri="http://schemas.microsoft.com/sharepoint/v3/contenttype/forms"/>
  </ds:schemaRefs>
</ds:datastoreItem>
</file>

<file path=customXml/itemProps3.xml><?xml version="1.0" encoding="utf-8"?>
<ds:datastoreItem xmlns:ds="http://schemas.openxmlformats.org/officeDocument/2006/customXml" ds:itemID="{0AC33A36-E239-41C9-8321-3E98A66B92CB}">
  <ds:schemaRefs>
    <ds:schemaRef ds:uri="http://purl.org/dc/elements/1.1/"/>
    <ds:schemaRef ds:uri="http://purl.org/dc/terms/"/>
    <ds:schemaRef ds:uri="http://www.w3.org/XML/1998/namespace"/>
    <ds:schemaRef ds:uri="http://schemas.microsoft.com/office/2006/documentManagement/types"/>
    <ds:schemaRef ds:uri="http://purl.org/dc/dcmitype/"/>
    <ds:schemaRef ds:uri="d6e1447d-1b58-44a5-909f-7a67c0dc904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2015</TotalTime>
  <Words>653</Words>
  <Application>Microsoft Macintosh PowerPoint</Application>
  <PresentationFormat>Custom</PresentationFormat>
  <Paragraphs>27</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Avenir LT Std 45 Book</vt:lpstr>
      <vt:lpstr>Calibri</vt:lpstr>
      <vt:lpstr>Calibri Light</vt:lpstr>
      <vt:lpstr>Georgia</vt:lpstr>
      <vt:lpstr>Verdana</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McIntyre</dc:creator>
  <cp:lastModifiedBy>Alison Cameron</cp:lastModifiedBy>
  <cp:revision>93</cp:revision>
  <cp:lastPrinted>2019-04-19T14:19:56Z</cp:lastPrinted>
  <dcterms:created xsi:type="dcterms:W3CDTF">2019-04-09T14:01:47Z</dcterms:created>
  <dcterms:modified xsi:type="dcterms:W3CDTF">2023-10-12T15:34:00Z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0x010100CD8B4056143500408EC0C44E593A1DFA</vt:lpwstr>
  </property>
</Properties>
</file>